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7" r:id="rId2"/>
    <p:sldId id="291" r:id="rId3"/>
    <p:sldId id="296" r:id="rId4"/>
    <p:sldId id="292" r:id="rId5"/>
    <p:sldId id="288" r:id="rId6"/>
    <p:sldId id="271" r:id="rId7"/>
    <p:sldId id="649" r:id="rId8"/>
    <p:sldId id="650" r:id="rId9"/>
    <p:sldId id="651" r:id="rId10"/>
    <p:sldId id="654" r:id="rId11"/>
    <p:sldId id="660" r:id="rId12"/>
    <p:sldId id="675" r:id="rId13"/>
    <p:sldId id="684" r:id="rId14"/>
    <p:sldId id="669" r:id="rId15"/>
    <p:sldId id="645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03" autoAdjust="0"/>
    <p:restoredTop sz="94660"/>
  </p:normalViewPr>
  <p:slideViewPr>
    <p:cSldViewPr>
      <p:cViewPr varScale="1">
        <p:scale>
          <a:sx n="74" d="100"/>
          <a:sy n="74" d="100"/>
        </p:scale>
        <p:origin x="134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6A35B4-6C52-4DCE-AA01-1E57556A7E2C}" type="datetimeFigureOut">
              <a:rPr lang="fr-FR" smtClean="0"/>
              <a:t>01/06/2024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B6E088-5A82-452C-8D25-A4DA14ED8D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231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Exemples : </a:t>
            </a:r>
          </a:p>
          <a:p>
            <a:r>
              <a:rPr lang="fr-FR" dirty="0"/>
              <a:t>Fichiers de caisses Sécurité sociale utilisés</a:t>
            </a:r>
            <a:r>
              <a:rPr lang="fr-FR" baseline="0" dirty="0"/>
              <a:t> à des fins de prospection</a:t>
            </a:r>
          </a:p>
          <a:p>
            <a:r>
              <a:rPr lang="fr-FR" baseline="0" dirty="0"/>
              <a:t>Fichiers inscriptions scolaires à des fins de communication politique.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BAA96-2D39-40D6-A961-1B032C8387C0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3910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1BAA96-2D39-40D6-A961-1B032C8387C0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7052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1BAA96-2D39-40D6-A961-1B032C8387C0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53537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1BAA96-2D39-40D6-A961-1B032C8387C0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84584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1BAA96-2D39-40D6-A961-1B032C8387C0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39416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1BAA96-2D39-40D6-A961-1B032C8387C0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09192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1BAA96-2D39-40D6-A961-1B032C8387C0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32694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1BAA96-2D39-40D6-A961-1B032C8387C0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15668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1BAA96-2D39-40D6-A961-1B032C8387C0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4223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CD556-50BC-40AB-8EB1-42820D3B34EF}" type="datetime1">
              <a:rPr lang="fr-FR"/>
              <a:pPr>
                <a:defRPr/>
              </a:pPr>
              <a:t>01/06/2024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5BDD3E-2A30-4387-B36B-955DD0C3855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21299888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52765-C1F6-4570-AC1C-F22D5A3F785E}" type="datetime1">
              <a:rPr lang="fr-FR"/>
              <a:pPr>
                <a:defRPr/>
              </a:pPr>
              <a:t>01/06/2024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6A7F1E-21C9-4D53-8F5B-0D572499321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35889300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D9BB7-37CF-46CA-A01B-F016970143BB}" type="datetime1">
              <a:rPr lang="fr-FR"/>
              <a:pPr>
                <a:defRPr/>
              </a:pPr>
              <a:t>01/06/2024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1C1300-6510-4171-B17D-678A3198F08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70946548"/>
      </p:ext>
    </p:extLst>
  </p:cSld>
  <p:clrMapOvr>
    <a:masterClrMapping/>
  </p:clrMapOvr>
  <p:transition spd="slow">
    <p:cove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FDT Slide Detail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3" descr="02_Suite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979712" y="558687"/>
            <a:ext cx="6984776" cy="854089"/>
          </a:xfrm>
          <a:noFill/>
          <a:ln w="9525">
            <a:noFill/>
            <a:miter lim="800000"/>
            <a:headEnd/>
            <a:tailEnd/>
          </a:ln>
        </p:spPr>
        <p:txBody>
          <a:bodyPr wrap="square" lIns="0" bIns="0" anchor="t">
            <a:normAutofit/>
          </a:bodyPr>
          <a:lstStyle>
            <a:lvl1pPr algn="l" defTabSz="457200" rtl="0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lang="fr-FR" sz="2800" b="1" kern="1200" baseline="0" dirty="0" smtClean="0">
                <a:solidFill>
                  <a:srgbClr val="DA4C18"/>
                </a:solidFill>
                <a:latin typeface="Arial Black" pitchFamily="-65" charset="0"/>
                <a:ea typeface="ＭＳ Ｐゴシック" pitchFamily="-65" charset="-128"/>
                <a:cs typeface="+mn-cs"/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3" hasCustomPrompt="1"/>
          </p:nvPr>
        </p:nvSpPr>
        <p:spPr>
          <a:xfrm>
            <a:off x="1691680" y="1700808"/>
            <a:ext cx="6995121" cy="4320480"/>
          </a:xfrm>
        </p:spPr>
        <p:txBody>
          <a:bodyPr/>
          <a:lstStyle>
            <a:lvl1pPr>
              <a:defRPr sz="2000">
                <a:latin typeface="Arial Black" pitchFamily="34" charset="0"/>
              </a:defRPr>
            </a:lvl1pPr>
            <a:lvl2pPr>
              <a:buFont typeface="Wingdings" pitchFamily="2" charset="2"/>
              <a:buChar char="q"/>
              <a:defRPr sz="1600">
                <a:latin typeface="Arial" pitchFamily="34" charset="0"/>
                <a:cs typeface="Arial" pitchFamily="34" charset="0"/>
              </a:defRPr>
            </a:lvl2pPr>
            <a:lvl3pP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3pPr>
            <a:lvl4pPr>
              <a:defRPr sz="1200"/>
            </a:lvl4pPr>
          </a:lstStyle>
          <a:p>
            <a:pPr lvl="0"/>
            <a:r>
              <a:rPr lang="fr-FR" dirty="0"/>
              <a:t>Cliquez pour modifier les styles du texte du masque (slide avec plan hiérarchique)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14"/>
          </p:nvPr>
        </p:nvSpPr>
        <p:spPr>
          <a:xfrm>
            <a:off x="457200" y="6520259"/>
            <a:ext cx="2133600" cy="221109"/>
          </a:xfrm>
        </p:spPr>
        <p:txBody>
          <a:bodyPr/>
          <a:lstStyle>
            <a:lvl1pPr>
              <a:defRPr sz="1100">
                <a:latin typeface="Arial" pitchFamily="34" charset="0"/>
                <a:cs typeface="Arial" pitchFamily="34" charset="0"/>
              </a:defRPr>
            </a:lvl1pPr>
          </a:lstStyle>
          <a:p>
            <a:fld id="{FB0CD079-9AC6-4E31-93BB-A185F9DAD780}" type="datetime1">
              <a:rPr lang="fr-FR" smtClean="0"/>
              <a:pPr/>
              <a:t>01/06/2024</a:t>
            </a:fld>
            <a:endParaRPr lang="fr-FR"/>
          </a:p>
        </p:txBody>
      </p:sp>
      <p:sp>
        <p:nvSpPr>
          <p:cNvPr id="14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56376" y="6520259"/>
            <a:ext cx="730424" cy="221109"/>
          </a:xfrm>
        </p:spPr>
        <p:txBody>
          <a:bodyPr/>
          <a:lstStyle>
            <a:lvl1pPr>
              <a:defRPr/>
            </a:lvl1pPr>
          </a:lstStyle>
          <a:p>
            <a:fld id="{1050416E-93A6-4C86-B7F0-66C654B45AED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8" name="Espace réservé du pied de page 12"/>
          <p:cNvSpPr>
            <a:spLocks noGrp="1"/>
          </p:cNvSpPr>
          <p:nvPr>
            <p:ph type="ftr" sz="quarter" idx="16"/>
          </p:nvPr>
        </p:nvSpPr>
        <p:spPr>
          <a:xfrm>
            <a:off x="2915816" y="6520259"/>
            <a:ext cx="4896544" cy="221109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fontAlgn="base">
              <a:spcBef>
                <a:spcPct val="0"/>
              </a:spcBef>
              <a:spcAft>
                <a:spcPct val="0"/>
              </a:spcAft>
              <a:defRPr lang="fr-FR" sz="1000" kern="1200" dirty="0" smtClean="0">
                <a:solidFill>
                  <a:srgbClr val="898989"/>
                </a:solidFill>
                <a:latin typeface="Arial" pitchFamily="34" charset="0"/>
                <a:ea typeface="ＭＳ Ｐゴシック" pitchFamily="-65" charset="-128"/>
                <a:cs typeface="Arial" pitchFamily="34" charset="0"/>
              </a:defRPr>
            </a:lvl1pPr>
          </a:lstStyle>
          <a:p>
            <a:r>
              <a:rPr lang="fr-FR" dirty="0"/>
              <a:t>RGPD &amp; CFDT quels impacts ?</a:t>
            </a:r>
          </a:p>
        </p:txBody>
      </p:sp>
    </p:spTree>
    <p:extLst>
      <p:ext uri="{BB962C8B-B14F-4D97-AF65-F5344CB8AC3E}">
        <p14:creationId xmlns:p14="http://schemas.microsoft.com/office/powerpoint/2010/main" val="38704182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FDT Slide contenu sans pl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980000" y="558000"/>
            <a:ext cx="6984000" cy="854089"/>
          </a:xfrm>
          <a:noFill/>
          <a:ln w="9525">
            <a:noFill/>
            <a:miter lim="800000"/>
            <a:headEnd/>
            <a:tailEnd/>
          </a:ln>
        </p:spPr>
        <p:txBody>
          <a:bodyPr wrap="square" lIns="0" bIns="0" anchor="t">
            <a:normAutofit/>
          </a:bodyPr>
          <a:lstStyle>
            <a:lvl1pPr algn="l" defTabSz="457200" rtl="0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lang="fr-FR" sz="2800" b="1" kern="1200" baseline="0" dirty="0" smtClean="0">
                <a:solidFill>
                  <a:srgbClr val="DA4C18"/>
                </a:solidFill>
                <a:latin typeface="Arial Black" pitchFamily="-65" charset="0"/>
                <a:ea typeface="ＭＳ Ｐゴシック" pitchFamily="-65" charset="-128"/>
                <a:cs typeface="+mn-cs"/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7" name="Espace réservé du contenu 8"/>
          <p:cNvSpPr>
            <a:spLocks noGrp="1"/>
          </p:cNvSpPr>
          <p:nvPr>
            <p:ph sz="quarter" idx="13" hasCustomPrompt="1"/>
          </p:nvPr>
        </p:nvSpPr>
        <p:spPr>
          <a:xfrm>
            <a:off x="1691680" y="1700808"/>
            <a:ext cx="6995121" cy="3744416"/>
          </a:xfrm>
        </p:spPr>
        <p:txBody>
          <a:bodyPr/>
          <a:lstStyle>
            <a:lvl1pPr marL="85725" indent="-85725">
              <a:buClr>
                <a:schemeClr val="bg1"/>
              </a:buClr>
              <a:buSzPct val="25000"/>
              <a:buFont typeface="Arial Black" pitchFamily="34" charset="0"/>
              <a:buChar char="◦"/>
              <a:defRPr sz="2000">
                <a:latin typeface="Arial Black" pitchFamily="34" charset="0"/>
              </a:defRPr>
            </a:lvl1pPr>
            <a:lvl2pPr marL="85725" indent="-85725">
              <a:buClr>
                <a:schemeClr val="bg1"/>
              </a:buClr>
              <a:buSzPct val="25000"/>
              <a:buFont typeface="Arial" pitchFamily="34" charset="0"/>
              <a:buChar char="•"/>
              <a:defRPr sz="1600" b="0" baseline="0">
                <a:latin typeface="Arial" pitchFamily="34" charset="0"/>
                <a:cs typeface="Arial" pitchFamily="34" charset="0"/>
              </a:defRPr>
            </a:lvl2pPr>
            <a:lvl3pPr marL="271463" indent="-176213">
              <a:buFont typeface="Arial" pitchFamily="34" charset="0"/>
              <a:buChar char="•"/>
              <a:defRPr sz="1600" b="1" baseline="0">
                <a:latin typeface="Arial" pitchFamily="34" charset="0"/>
                <a:cs typeface="Arial" pitchFamily="34" charset="0"/>
              </a:defRPr>
            </a:lvl3pPr>
            <a:lvl4pPr>
              <a:defRPr sz="1200"/>
            </a:lvl4pPr>
          </a:lstStyle>
          <a:p>
            <a:pPr lvl="0"/>
            <a:r>
              <a:rPr lang="fr-FR" dirty="0"/>
              <a:t>Ligne principale (slide sans plan hiérarchique)</a:t>
            </a:r>
          </a:p>
          <a:p>
            <a:pPr lvl="1"/>
            <a:r>
              <a:rPr lang="fr-FR" dirty="0"/>
              <a:t>Ligne détail 1 (augmenter le niveau de retrait pour appliquer le format / touche tabulation)</a:t>
            </a:r>
          </a:p>
          <a:p>
            <a:pPr lvl="2"/>
            <a:r>
              <a:rPr lang="fr-FR" dirty="0"/>
              <a:t>Ligne détail 2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7" hasCustomPrompt="1"/>
          </p:nvPr>
        </p:nvSpPr>
        <p:spPr>
          <a:xfrm>
            <a:off x="1692275" y="5445125"/>
            <a:ext cx="6994525" cy="792163"/>
          </a:xfrm>
        </p:spPr>
        <p:txBody>
          <a:bodyPr/>
          <a:lstStyle>
            <a:lvl1pPr>
              <a:buNone/>
              <a:defRPr sz="1800" baseline="0">
                <a:solidFill>
                  <a:srgbClr val="DA4C18"/>
                </a:solidFill>
              </a:defRPr>
            </a:lvl1pPr>
          </a:lstStyle>
          <a:p>
            <a:pPr lvl="0"/>
            <a:r>
              <a:rPr lang="fr-FR" dirty="0"/>
              <a:t>Saisir du texte - Espace format Arial Black 18</a:t>
            </a:r>
          </a:p>
        </p:txBody>
      </p:sp>
      <p:sp>
        <p:nvSpPr>
          <p:cNvPr id="11" name="Espace réservé du pied de page 12"/>
          <p:cNvSpPr>
            <a:spLocks noGrp="1"/>
          </p:cNvSpPr>
          <p:nvPr>
            <p:ph type="ftr" sz="quarter" idx="16"/>
          </p:nvPr>
        </p:nvSpPr>
        <p:spPr>
          <a:xfrm>
            <a:off x="1906674" y="6520259"/>
            <a:ext cx="5905686" cy="221109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fontAlgn="base">
              <a:spcBef>
                <a:spcPct val="0"/>
              </a:spcBef>
              <a:spcAft>
                <a:spcPct val="0"/>
              </a:spcAft>
              <a:defRPr lang="fr-FR" sz="1100" kern="1200" dirty="0" smtClean="0">
                <a:solidFill>
                  <a:srgbClr val="898989"/>
                </a:solidFill>
                <a:latin typeface="Arial" pitchFamily="34" charset="0"/>
                <a:ea typeface="ＭＳ Ｐゴシック" pitchFamily="-65" charset="-128"/>
                <a:cs typeface="Arial" pitchFamily="34" charset="0"/>
              </a:defRPr>
            </a:lvl1pPr>
          </a:lstStyle>
          <a:p>
            <a:r>
              <a:rPr lang="fr-FR"/>
              <a:t> </a:t>
            </a:r>
            <a:endParaRPr lang="fr-FR" dirty="0"/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56376" y="6520259"/>
            <a:ext cx="730424" cy="221109"/>
          </a:xfrm>
        </p:spPr>
        <p:txBody>
          <a:bodyPr/>
          <a:lstStyle>
            <a:lvl1pPr>
              <a:defRPr/>
            </a:lvl1pPr>
          </a:lstStyle>
          <a:p>
            <a:fld id="{1050416E-93A6-4C86-B7F0-66C654B45AED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13" name="Légende sans bordure 2 12"/>
          <p:cNvSpPr/>
          <p:nvPr userDrawn="1"/>
        </p:nvSpPr>
        <p:spPr>
          <a:xfrm>
            <a:off x="161694" y="5816887"/>
            <a:ext cx="1744980" cy="586740"/>
          </a:xfrm>
          <a:prstGeom prst="callout2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200" b="1" dirty="0">
                <a:solidFill>
                  <a:srgbClr val="2E75B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DPD</a:t>
            </a:r>
            <a:r>
              <a:rPr lang="fr-FR" sz="1600" b="1" dirty="0">
                <a:solidFill>
                  <a:srgbClr val="FF99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fr-FR" sz="1100" b="1" dirty="0">
                <a:solidFill>
                  <a:srgbClr val="2E75B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900" spc="-10" dirty="0">
                <a:solidFill>
                  <a:srgbClr val="2E75B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DÉLÉGUÉE À</a:t>
            </a:r>
            <a:r>
              <a:rPr lang="fr-FR" sz="900" spc="-50" dirty="0">
                <a:solidFill>
                  <a:srgbClr val="2E75B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fr-FR" sz="900" spc="-80" dirty="0">
                <a:solidFill>
                  <a:srgbClr val="2E75B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PROTECTION DES DONNÉES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800" b="1" dirty="0">
                <a:solidFill>
                  <a:srgbClr val="2E75B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DPO</a:t>
            </a:r>
            <a:r>
              <a:rPr lang="fr-FR" sz="800" b="1" dirty="0">
                <a:solidFill>
                  <a:srgbClr val="FF99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fr-FR" sz="600" dirty="0">
                <a:solidFill>
                  <a:srgbClr val="2E75B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PROTECTION OFFICER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0925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FDT Slide Detail 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3" descr="02_Suite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980000" y="558000"/>
            <a:ext cx="6984000" cy="854089"/>
          </a:xfrm>
          <a:noFill/>
          <a:ln w="9525">
            <a:noFill/>
            <a:miter lim="800000"/>
            <a:headEnd/>
            <a:tailEnd/>
          </a:ln>
        </p:spPr>
        <p:txBody>
          <a:bodyPr wrap="square" lIns="0" bIns="0" anchor="t">
            <a:normAutofit/>
          </a:bodyPr>
          <a:lstStyle>
            <a:lvl1pPr algn="l" defTabSz="457200" rtl="0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lang="fr-FR" sz="2800" b="1" kern="1200" baseline="0" dirty="0" smtClean="0">
                <a:solidFill>
                  <a:srgbClr val="DA4C18"/>
                </a:solidFill>
                <a:latin typeface="Arial Black" pitchFamily="-65" charset="0"/>
                <a:ea typeface="ＭＳ Ｐゴシック" pitchFamily="-65" charset="-128"/>
                <a:cs typeface="+mn-cs"/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7" name="Espace réservé du pied de page 12"/>
          <p:cNvSpPr>
            <a:spLocks noGrp="1"/>
          </p:cNvSpPr>
          <p:nvPr>
            <p:ph type="ftr" sz="quarter" idx="16"/>
          </p:nvPr>
        </p:nvSpPr>
        <p:spPr>
          <a:xfrm>
            <a:off x="1885029" y="6520259"/>
            <a:ext cx="5927331" cy="221109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fontAlgn="base">
              <a:spcBef>
                <a:spcPct val="0"/>
              </a:spcBef>
              <a:spcAft>
                <a:spcPct val="0"/>
              </a:spcAft>
              <a:defRPr lang="fr-FR" sz="1100" kern="1200" dirty="0" smtClean="0">
                <a:solidFill>
                  <a:srgbClr val="898989"/>
                </a:solidFill>
                <a:latin typeface="Arial" pitchFamily="34" charset="0"/>
                <a:ea typeface="ＭＳ Ｐゴシック" pitchFamily="-65" charset="-128"/>
                <a:cs typeface="Arial" pitchFamily="34" charset="0"/>
              </a:defRPr>
            </a:lvl1pPr>
          </a:lstStyle>
          <a:p>
            <a:r>
              <a:rPr lang="fr-FR"/>
              <a:t> 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56376" y="6520259"/>
            <a:ext cx="730424" cy="221109"/>
          </a:xfrm>
        </p:spPr>
        <p:txBody>
          <a:bodyPr/>
          <a:lstStyle>
            <a:lvl1pPr>
              <a:defRPr/>
            </a:lvl1pPr>
          </a:lstStyle>
          <a:p>
            <a:fld id="{1050416E-93A6-4C86-B7F0-66C654B45AED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11" name="Espace réservé du pied de page 12"/>
          <p:cNvSpPr txBox="1">
            <a:spLocks/>
          </p:cNvSpPr>
          <p:nvPr userDrawn="1"/>
        </p:nvSpPr>
        <p:spPr>
          <a:xfrm>
            <a:off x="144277" y="6514939"/>
            <a:ext cx="1950134" cy="226429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lang="fr-FR" sz="1100" kern="1200" baseline="0" dirty="0" smtClean="0">
                <a:solidFill>
                  <a:srgbClr val="898989"/>
                </a:solidFill>
                <a:latin typeface="Arial" pitchFamily="34" charset="0"/>
                <a:ea typeface="ＭＳ Ｐゴシック" pitchFamily="-65" charset="-128"/>
                <a:cs typeface="Arial" pitchFamily="34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9pPr>
          </a:lstStyle>
          <a:p>
            <a:pPr algn="l"/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2656351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E1406-A5F8-4FD0-AFF7-AE03E36959AF}" type="datetime1">
              <a:rPr lang="fr-FR"/>
              <a:pPr>
                <a:defRPr/>
              </a:pPr>
              <a:t>01/06/2024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129A86-F492-43F6-8CCB-4234D6602A1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91595288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490A5-2071-477D-9AC4-843B48A75846}" type="datetime1">
              <a:rPr lang="fr-FR"/>
              <a:pPr>
                <a:defRPr/>
              </a:pPr>
              <a:t>01/06/2024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547EC1-E6BD-4F98-85F5-7E05EEE1EA3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21787788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16116-502F-4D9A-89D3-E12536ABE2D8}" type="datetime1">
              <a:rPr lang="fr-FR"/>
              <a:pPr>
                <a:defRPr/>
              </a:pPr>
              <a:t>01/06/2024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1B7C12-6968-4F48-BADE-9AD30B8D849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62971780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A1978-C5CF-41FC-B63A-E51DD12185F0}" type="datetime1">
              <a:rPr lang="fr-FR"/>
              <a:pPr>
                <a:defRPr/>
              </a:pPr>
              <a:t>01/06/2024</a:t>
            </a:fld>
            <a:endParaRPr lang="fr-FR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6C1685-02FF-490D-AE93-A3CA43F81C1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81901642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17EF7-9EF9-44CC-9920-43FF5CF569E1}" type="datetime1">
              <a:rPr lang="fr-FR"/>
              <a:pPr>
                <a:defRPr/>
              </a:pPr>
              <a:t>01/06/2024</a:t>
            </a:fld>
            <a:endParaRPr lang="fr-FR" dirty="0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D52ABD-8032-4191-BD5B-0C3D3131D38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38575993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39B5F-839C-4F86-9954-B3679BC2F3E9}" type="datetime1">
              <a:rPr lang="fr-FR"/>
              <a:pPr>
                <a:defRPr/>
              </a:pPr>
              <a:t>01/06/2024</a:t>
            </a:fld>
            <a:endParaRPr lang="fr-FR" dirty="0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00886E-E286-435F-B294-5BED807A3B3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84773577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64B55-5CA9-45F4-9E96-EF0003FC117B}" type="datetime1">
              <a:rPr lang="fr-FR"/>
              <a:pPr>
                <a:defRPr/>
              </a:pPr>
              <a:t>01/06/2024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A00B72-CC53-4B7C-9695-4CAE0D220BD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54446562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dirty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5B8DB-3F6F-49C1-ABAC-2256EA6A3CC4}" type="datetime1">
              <a:rPr lang="fr-FR"/>
              <a:pPr>
                <a:defRPr/>
              </a:pPr>
              <a:t>01/06/2024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334413-6317-4FA5-B02C-CF8E7676A82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46723395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et modifiez le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C5632CFF-D785-4339-B2EF-0C2D060FFD05}" type="datetime1">
              <a:rPr lang="fr-FR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01/06/2024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E420C2A1-908C-4A6F-8D4C-321C08B8EB4A}" type="slidenum">
              <a:rPr lang="fr-FR" altLang="fr-FR"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‹N°›</a:t>
            </a:fld>
            <a:endParaRPr lang="fr-FR" altLang="fr-FR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268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 spd="slow">
    <p:cover/>
  </p:transition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3" descr="01_Fond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ZoneTexte 10"/>
          <p:cNvSpPr txBox="1">
            <a:spLocks noChangeArrowheads="1"/>
          </p:cNvSpPr>
          <p:nvPr/>
        </p:nvSpPr>
        <p:spPr bwMode="auto">
          <a:xfrm>
            <a:off x="2638425" y="525463"/>
            <a:ext cx="6200775" cy="854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bIns="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defTabSz="457200" fontAlgn="base">
              <a:lnSpc>
                <a:spcPts val="6338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fr-FR" sz="5400" b="1" dirty="0">
                <a:solidFill>
                  <a:schemeClr val="bg1"/>
                </a:solidFill>
                <a:latin typeface="Gotham Narrow Bold" pitchFamily="50" charset="0"/>
              </a:rPr>
              <a:t>Formation gasel </a:t>
            </a:r>
            <a:endParaRPr lang="fr-FR" sz="5400" b="1" dirty="0">
              <a:solidFill>
                <a:schemeClr val="bg1"/>
              </a:solidFill>
              <a:latin typeface="CFDT Black Narrow" pitchFamily="2" charset="0"/>
            </a:endParaRPr>
          </a:p>
        </p:txBody>
      </p:sp>
      <p:sp>
        <p:nvSpPr>
          <p:cNvPr id="2052" name="ZoneTexte 10"/>
          <p:cNvSpPr txBox="1">
            <a:spLocks noChangeArrowheads="1"/>
          </p:cNvSpPr>
          <p:nvPr/>
        </p:nvSpPr>
        <p:spPr bwMode="auto">
          <a:xfrm>
            <a:off x="2638425" y="5516563"/>
            <a:ext cx="6200775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fr-FR" altLang="fr-FR" sz="4800" dirty="0">
                <a:solidFill>
                  <a:prstClr val="white"/>
                </a:solidFill>
                <a:latin typeface="Arial Black" pitchFamily="34" charset="0"/>
                <a:cs typeface="Arial" charset="0"/>
              </a:rPr>
              <a:t>SENSIBILISATIONRGPD</a:t>
            </a:r>
            <a:endParaRPr lang="fr-FR" altLang="fr-FR" sz="2000" dirty="0">
              <a:solidFill>
                <a:prstClr val="white"/>
              </a:solidFill>
              <a:latin typeface="Arial Black" pitchFamily="34" charset="0"/>
              <a:cs typeface="Arial" charset="0"/>
            </a:endParaRPr>
          </a:p>
          <a:p>
            <a:pPr algn="r" defTabSz="457200" fontAlgn="base">
              <a:spcBef>
                <a:spcPct val="0"/>
              </a:spcBef>
              <a:spcAft>
                <a:spcPts val="1200"/>
              </a:spcAft>
              <a:buFontTx/>
              <a:buNone/>
            </a:pPr>
            <a:endParaRPr lang="fr-FR" altLang="fr-FR" sz="2000" dirty="0">
              <a:solidFill>
                <a:prstClr val="white"/>
              </a:solidFill>
              <a:latin typeface="Arial Black" pitchFamily="34" charset="0"/>
              <a:cs typeface="Arial" charset="0"/>
            </a:endParaRPr>
          </a:p>
          <a:p>
            <a:pPr algn="r" defTabSz="457200" fontAlgn="base">
              <a:spcBef>
                <a:spcPct val="0"/>
              </a:spcBef>
              <a:spcAft>
                <a:spcPts val="1200"/>
              </a:spcAft>
              <a:buFontTx/>
              <a:buNone/>
            </a:pPr>
            <a:endParaRPr lang="fr-FR" altLang="fr-FR" sz="2000" dirty="0">
              <a:solidFill>
                <a:prstClr val="white"/>
              </a:solidFill>
              <a:latin typeface="Arial Black" pitchFamily="34" charset="0"/>
              <a:cs typeface="Arial" charset="0"/>
            </a:endParaRPr>
          </a:p>
        </p:txBody>
      </p:sp>
      <p:sp>
        <p:nvSpPr>
          <p:cNvPr id="3077" name="ZoneTexte 1"/>
          <p:cNvSpPr txBox="1">
            <a:spLocks noChangeArrowheads="1"/>
          </p:cNvSpPr>
          <p:nvPr/>
        </p:nvSpPr>
        <p:spPr bwMode="auto">
          <a:xfrm>
            <a:off x="395536" y="4005064"/>
            <a:ext cx="18002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altLang="fr-FR" sz="1800">
                <a:solidFill>
                  <a:srgbClr val="DA4C18"/>
                </a:solidFill>
                <a:latin typeface="Arial Black" pitchFamily="34" charset="0"/>
                <a:cs typeface="Arial" charset="0"/>
              </a:rPr>
              <a:t>CFDT </a:t>
            </a:r>
            <a:r>
              <a:rPr lang="fr-FR" altLang="fr-FR" sz="1800" dirty="0">
                <a:solidFill>
                  <a:srgbClr val="DA4C18"/>
                </a:solidFill>
                <a:latin typeface="Arial Black" pitchFamily="34" charset="0"/>
                <a:cs typeface="Arial" charset="0"/>
              </a:rPr>
              <a:t>IDF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fr-FR" altLang="fr-FR" sz="1800" dirty="0">
              <a:solidFill>
                <a:srgbClr val="DA4C18"/>
              </a:solidFill>
              <a:latin typeface="Arial Black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859951"/>
      </p:ext>
    </p:extLst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9712" y="558687"/>
            <a:ext cx="6984776" cy="854089"/>
          </a:xfrm>
        </p:spPr>
        <p:txBody>
          <a:bodyPr wrap="square" lIns="396000" rIns="324000" anchor="t">
            <a:normAutofit/>
          </a:bodyPr>
          <a:lstStyle/>
          <a:p>
            <a:pPr algn="r"/>
            <a:r>
              <a:rPr lang="fr-FR" dirty="0"/>
              <a:t>Quelles sont les obligations ?</a:t>
            </a:r>
            <a:br>
              <a:rPr lang="fr-FR" dirty="0"/>
            </a:b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>
          <a:xfrm>
            <a:off x="1906674" y="6520259"/>
            <a:ext cx="5905686" cy="221109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fr-FR" sz="900" dirty="0"/>
              <a:t>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956376" y="6520259"/>
            <a:ext cx="730424" cy="221109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1050416E-93A6-4C86-B7F0-66C654B45AED}" type="slidenum">
              <a:rPr lang="fr-FR" sz="900" smtClean="0"/>
              <a:pPr>
                <a:lnSpc>
                  <a:spcPct val="90000"/>
                </a:lnSpc>
                <a:spcAft>
                  <a:spcPts val="600"/>
                </a:spcAft>
              </a:pPr>
              <a:t>10</a:t>
            </a:fld>
            <a:endParaRPr lang="fr-FR" sz="90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B34FDF1-BC96-267E-6AF6-F1506C76E1A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09089" y="1412776"/>
            <a:ext cx="8136904" cy="4790081"/>
          </a:xfrm>
        </p:spPr>
        <p:txBody>
          <a:bodyPr/>
          <a:lstStyle/>
          <a:p>
            <a:pPr marL="266700" indent="0">
              <a:spcBef>
                <a:spcPts val="600"/>
              </a:spcBef>
              <a:spcAft>
                <a:spcPts val="600"/>
              </a:spcAft>
              <a:buNone/>
              <a:tabLst>
                <a:tab pos="266700" algn="l"/>
              </a:tabLst>
            </a:pPr>
            <a:r>
              <a:rPr lang="fr-FR" dirty="0"/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sz="2800" b="1" i="0" dirty="0">
                <a:latin typeface="Arial" panose="020B0604020202020204" pitchFamily="34" charset="0"/>
                <a:cs typeface="Arial" panose="020B0604020202020204" pitchFamily="34" charset="0"/>
              </a:rPr>
              <a:t>Désignation d’un DPO </a:t>
            </a:r>
            <a:r>
              <a:rPr lang="fr-FR" sz="2800" b="0" i="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2800" b="1" i="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r-FR" sz="2800" b="0" i="0" dirty="0">
                <a:latin typeface="Arial" panose="020B0604020202020204" pitchFamily="34" charset="0"/>
                <a:cs typeface="Arial" panose="020B0604020202020204" pitchFamily="34" charset="0"/>
              </a:rPr>
              <a:t>ata </a:t>
            </a:r>
            <a:r>
              <a:rPr lang="fr-FR" sz="2800" b="1" i="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r-FR" sz="2800" b="0" i="0" dirty="0">
                <a:latin typeface="Arial" panose="020B0604020202020204" pitchFamily="34" charset="0"/>
                <a:cs typeface="Arial" panose="020B0604020202020204" pitchFamily="34" charset="0"/>
              </a:rPr>
              <a:t>rotection </a:t>
            </a:r>
            <a:r>
              <a:rPr lang="fr-FR" sz="28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fr-FR" sz="28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fficer</a:t>
            </a:r>
            <a:r>
              <a:rPr lang="fr-FR" sz="2800" b="0" i="0" dirty="0">
                <a:latin typeface="Arial" panose="020B0604020202020204" pitchFamily="34" charset="0"/>
                <a:cs typeface="Arial" panose="020B0604020202020204" pitchFamily="34" charset="0"/>
              </a:rPr>
              <a:t> (Délégué à la Protection des données)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Protection des données dès la conception et par défaut. Privacy by Design et Privacy by default =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Justifier de sa conformité et documenter ses pratiques (registre de traitement)</a:t>
            </a:r>
          </a:p>
          <a:p>
            <a:pPr marL="65088" marR="1438275" indent="0">
              <a:buFont typeface="Wingdings" panose="05000000000000000000" pitchFamily="2" charset="2"/>
              <a:buNone/>
            </a:pPr>
            <a:endParaRPr lang="fr-F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901C2AC-00EB-C8FD-324F-A348BD0C0D94}"/>
              </a:ext>
            </a:extLst>
          </p:cNvPr>
          <p:cNvSpPr txBox="1"/>
          <p:nvPr/>
        </p:nvSpPr>
        <p:spPr>
          <a:xfrm>
            <a:off x="6932079" y="5775812"/>
            <a:ext cx="1760561" cy="646331"/>
          </a:xfrm>
          <a:prstGeom prst="rect">
            <a:avLst/>
          </a:prstGeom>
          <a:solidFill>
            <a:schemeClr val="bg2">
              <a:lumMod val="50000"/>
            </a:schemeClr>
          </a:solidFill>
          <a:ln w="12700"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Guide CNIL </a:t>
            </a:r>
          </a:p>
          <a:p>
            <a:r>
              <a:rPr lang="fr-FR" b="1" dirty="0"/>
              <a:t>Fiche 1 p.9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27D5BF54-F5CE-AF7D-356D-E2EA6074EA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864" y="464282"/>
            <a:ext cx="1424368" cy="1380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2272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9712" y="558687"/>
            <a:ext cx="6984776" cy="854089"/>
          </a:xfrm>
        </p:spPr>
        <p:txBody>
          <a:bodyPr wrap="square" lIns="396000" rIns="324000" anchor="t">
            <a:normAutofit/>
          </a:bodyPr>
          <a:lstStyle/>
          <a:p>
            <a:pPr algn="r"/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Quel est le rôle du DPO ?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>
          <a:xfrm>
            <a:off x="1906674" y="6520259"/>
            <a:ext cx="5905686" cy="221109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fr-FR" sz="900" dirty="0"/>
              <a:t>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956376" y="6520259"/>
            <a:ext cx="730424" cy="221109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1050416E-93A6-4C86-B7F0-66C654B45AED}" type="slidenum">
              <a:rPr lang="fr-FR" sz="900" smtClean="0"/>
              <a:pPr>
                <a:lnSpc>
                  <a:spcPct val="90000"/>
                </a:lnSpc>
                <a:spcAft>
                  <a:spcPts val="600"/>
                </a:spcAft>
              </a:pPr>
              <a:t>11</a:t>
            </a:fld>
            <a:endParaRPr lang="fr-FR" sz="90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50FF7F9-E893-5CF6-887C-3C181A32F41B}"/>
              </a:ext>
            </a:extLst>
          </p:cNvPr>
          <p:cNvSpPr txBox="1"/>
          <p:nvPr/>
        </p:nvSpPr>
        <p:spPr>
          <a:xfrm>
            <a:off x="611920" y="2267440"/>
            <a:ext cx="7709668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Principalement </a:t>
            </a:r>
            <a:r>
              <a:rPr lang="fr-FR" sz="2400" dirty="0">
                <a:latin typeface="Arial Black" pitchFamily="34" charset="0"/>
              </a:rPr>
              <a:t>une mission d’information, de conseil et de contrôle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pour le compte du responsable de traitement </a:t>
            </a:r>
          </a:p>
          <a:p>
            <a:pPr marL="342900" indent="-342900"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fr-FR" sz="2400" dirty="0">
                <a:latin typeface="Arial Black" pitchFamily="34" charset="0"/>
              </a:rPr>
              <a:t>Être le point de contact sur tous les sujets RGPD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800100" lvl="1" indent="-342900"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avec les personnes concernées, </a:t>
            </a:r>
          </a:p>
          <a:p>
            <a:pPr marL="800100" lvl="1" indent="-342900"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avec la CNIL</a:t>
            </a:r>
          </a:p>
          <a:p>
            <a:pPr>
              <a:spcBef>
                <a:spcPts val="1200"/>
              </a:spcBef>
            </a:pP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5979D8E5-7440-5960-1618-C71D12BDDC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864" y="464282"/>
            <a:ext cx="1424368" cy="1380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198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20C087-92EA-0DDD-761D-E26548A08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Mémo Bonne pratique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9F59B0-2D1D-7C9A-0DD8-9E9F8B3FB3D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39485" y="1915332"/>
            <a:ext cx="8665029" cy="458701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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Traiter les données des personnes comme vous souhaiteriez que vos données le soient.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 Un mot de passe personnel reste personnel 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 Soyez transparent dans la collecte des données.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 Informer les personnes des conditions dans lesquelles les données seront traitées. L’information peut être communiquée oralement au moment de la collecte et confirmer par la suite.</a:t>
            </a:r>
          </a:p>
          <a:p>
            <a:pPr algn="l"/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 Les zones de commentaires libres !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Rédiger des commentaires objectifs, factuels et jamais excessifs ou insultants et dépourvus de jugement de valeur.</a:t>
            </a:r>
          </a:p>
          <a:p>
            <a:pPr>
              <a:buFont typeface="Wingdings" panose="05000000000000000000" pitchFamily="2" charset="2"/>
              <a:buChar char="ü"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35B63F-86C0-60C8-5D5E-D0FB1FC90DCC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/>
              <a:t> 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1C5583E-65C1-05C6-54B9-00F48B99E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416E-93A6-4C86-B7F0-66C654B45AED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F0F6335-AE31-1AD3-A670-16FD5C4FA2BA}"/>
              </a:ext>
            </a:extLst>
          </p:cNvPr>
          <p:cNvSpPr txBox="1"/>
          <p:nvPr/>
        </p:nvSpPr>
        <p:spPr>
          <a:xfrm>
            <a:off x="4009556" y="6125815"/>
            <a:ext cx="2924887" cy="615553"/>
          </a:xfrm>
          <a:prstGeom prst="rect">
            <a:avLst/>
          </a:prstGeom>
          <a:solidFill>
            <a:schemeClr val="bg2">
              <a:lumMod val="50000"/>
            </a:schemeClr>
          </a:solidFill>
          <a:ln w="12700"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Guide CNIL </a:t>
            </a:r>
            <a:r>
              <a:rPr lang="fr-FR" sz="1600" dirty="0"/>
              <a:t>Annexe 1     – les 5 bons réflexes à avoir ! </a:t>
            </a:r>
            <a:endParaRPr lang="fr-FR" b="1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9A028723-8BD0-8176-E5E4-340867C142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864" y="464282"/>
            <a:ext cx="1424368" cy="1380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6535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20C087-92EA-0DDD-761D-E26548A08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réflexes à avoir…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9F59B0-2D1D-7C9A-0DD8-9E9F8B3FB3D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57241" y="2050432"/>
            <a:ext cx="8204551" cy="458701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1/ Je ne collecte que les données nécessaires</a:t>
            </a:r>
          </a:p>
          <a:p>
            <a:pPr>
              <a:buFont typeface="Wingdings" panose="05000000000000000000" pitchFamily="2" charset="2"/>
              <a:buChar char="ü"/>
            </a:pPr>
            <a:endParaRPr lang="fr-F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2/ j’informe les personnes concernées lorsque je traite leurs données personnelles</a:t>
            </a:r>
          </a:p>
          <a:p>
            <a:pPr>
              <a:buFont typeface="Wingdings" panose="05000000000000000000" pitchFamily="2" charset="2"/>
              <a:buChar char="ü"/>
            </a:pPr>
            <a:endParaRPr lang="fr-F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3/ je supprime les données personnelles dès lors qu’elles ne sont plus nécessaires</a:t>
            </a:r>
          </a:p>
          <a:p>
            <a:pPr>
              <a:buFont typeface="Wingdings" panose="05000000000000000000" pitchFamily="2" charset="2"/>
              <a:buChar char="ü"/>
            </a:pPr>
            <a:endParaRPr lang="fr-F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4/ Je protège les données personnelles que j’utilise</a:t>
            </a:r>
          </a:p>
          <a:p>
            <a:pPr marL="0" indent="0">
              <a:buNone/>
            </a:pPr>
            <a:endParaRPr lang="fr-F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5/ Je documente les actions de conformité 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35B63F-86C0-60C8-5D5E-D0FB1FC90DCC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/>
              <a:t> 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1C5583E-65C1-05C6-54B9-00F48B99E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416E-93A6-4C86-B7F0-66C654B45AED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F0F6335-AE31-1AD3-A670-16FD5C4FA2BA}"/>
              </a:ext>
            </a:extLst>
          </p:cNvPr>
          <p:cNvSpPr txBox="1"/>
          <p:nvPr/>
        </p:nvSpPr>
        <p:spPr>
          <a:xfrm>
            <a:off x="5761913" y="5992223"/>
            <a:ext cx="2924887" cy="615553"/>
          </a:xfrm>
          <a:prstGeom prst="rect">
            <a:avLst/>
          </a:prstGeom>
          <a:solidFill>
            <a:schemeClr val="bg2">
              <a:lumMod val="50000"/>
            </a:schemeClr>
          </a:solidFill>
          <a:ln w="12700"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Guide CNIL </a:t>
            </a:r>
            <a:r>
              <a:rPr lang="fr-FR" sz="1600" dirty="0"/>
              <a:t>Annexe 1     – les 5 bons réflexes à avoir ! </a:t>
            </a:r>
            <a:endParaRPr lang="fr-FR" b="1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C744C4D4-D524-348F-1F86-C0236EEAD2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864" y="464282"/>
            <a:ext cx="1424368" cy="1380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3354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9712" y="558687"/>
            <a:ext cx="6984776" cy="854089"/>
          </a:xfrm>
        </p:spPr>
        <p:txBody>
          <a:bodyPr wrap="square" lIns="396000" rIns="324000" anchor="t">
            <a:normAutofit/>
          </a:bodyPr>
          <a:lstStyle/>
          <a:p>
            <a:pPr algn="r"/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Questions à se poser…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>
          <a:xfrm>
            <a:off x="1906674" y="6520259"/>
            <a:ext cx="5905686" cy="221109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fr-FR" sz="900" dirty="0"/>
              <a:t>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956376" y="6520259"/>
            <a:ext cx="730424" cy="221109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1050416E-93A6-4C86-B7F0-66C654B45AED}" type="slidenum">
              <a:rPr lang="fr-FR" sz="900" smtClean="0"/>
              <a:pPr>
                <a:lnSpc>
                  <a:spcPct val="90000"/>
                </a:lnSpc>
                <a:spcAft>
                  <a:spcPts val="600"/>
                </a:spcAft>
              </a:pPr>
              <a:t>14</a:t>
            </a:fld>
            <a:endParaRPr lang="fr-FR" sz="90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B34FDF1-BC96-267E-6AF6-F1506C76E1A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2538" y="1451306"/>
            <a:ext cx="8978923" cy="4982809"/>
          </a:xfrm>
        </p:spPr>
        <p:txBody>
          <a:bodyPr/>
          <a:lstStyle/>
          <a:p>
            <a:pPr lvl="0">
              <a:buNone/>
            </a:pPr>
            <a:r>
              <a:rPr lang="fr-FR" b="0" i="0" dirty="0">
                <a:latin typeface="Arial Black" panose="020B0A04020102020204" pitchFamily="34" charset="0"/>
              </a:rPr>
              <a:t> </a:t>
            </a:r>
          </a:p>
          <a:p>
            <a:pPr lvl="0">
              <a:buNone/>
            </a:pPr>
            <a:r>
              <a:rPr lang="fr-FR" dirty="0"/>
              <a:t>Quand avez-vous besoin de joindre des adhérents ?</a:t>
            </a:r>
          </a:p>
          <a:p>
            <a:pPr lvl="0">
              <a:buNone/>
            </a:pPr>
            <a:endParaRPr lang="fr-FR" sz="2000" dirty="0"/>
          </a:p>
          <a:p>
            <a:pPr lvl="0">
              <a:buNone/>
            </a:pPr>
            <a:r>
              <a:rPr lang="fr-FR" dirty="0"/>
              <a:t>De quelle manière les contactez-vous ?</a:t>
            </a:r>
          </a:p>
          <a:p>
            <a:pPr lvl="0">
              <a:buNone/>
            </a:pPr>
            <a:endParaRPr lang="fr-FR" sz="2000" dirty="0"/>
          </a:p>
          <a:p>
            <a:pPr lvl="0">
              <a:buNone/>
            </a:pPr>
            <a:r>
              <a:rPr lang="fr-FR" dirty="0"/>
              <a:t>Que faites-vous ensuite des documents (papier ou numérique ?</a:t>
            </a:r>
          </a:p>
          <a:p>
            <a:pPr lvl="0">
              <a:buNone/>
            </a:pPr>
            <a:endParaRPr lang="fr-FR" sz="2000" dirty="0"/>
          </a:p>
          <a:p>
            <a:pPr lvl="0">
              <a:buNone/>
            </a:pPr>
            <a:r>
              <a:rPr lang="fr-FR" sz="2000" dirty="0"/>
              <a:t>Quel PC utilisez-vous ?</a:t>
            </a:r>
          </a:p>
          <a:p>
            <a:pPr lvl="0">
              <a:buNone/>
            </a:pPr>
            <a:endParaRPr lang="fr-FR" dirty="0"/>
          </a:p>
          <a:p>
            <a:pPr lvl="0">
              <a:buNone/>
            </a:pPr>
            <a:r>
              <a:rPr lang="fr-FR" dirty="0"/>
              <a:t>Comment sont archivés les données de vos adhérents ?</a:t>
            </a:r>
          </a:p>
          <a:p>
            <a:pPr lvl="0">
              <a:buNone/>
            </a:pPr>
            <a:endParaRPr lang="fr-FR" dirty="0"/>
          </a:p>
          <a:p>
            <a:pPr lvl="0">
              <a:buNone/>
            </a:pPr>
            <a:r>
              <a:rPr lang="fr-FR" dirty="0"/>
              <a:t>Quelles sont les durées de vos archives ?</a:t>
            </a:r>
          </a:p>
          <a:p>
            <a:pPr lvl="0">
              <a:buNone/>
            </a:pPr>
            <a:endParaRPr lang="fr-FR" dirty="0"/>
          </a:p>
          <a:p>
            <a:pPr lvl="0">
              <a:buNone/>
            </a:pPr>
            <a:endParaRPr lang="fr-FR" dirty="0"/>
          </a:p>
          <a:p>
            <a:pPr lvl="0">
              <a:buNone/>
            </a:pPr>
            <a:endParaRPr lang="fr-FR" sz="2000" dirty="0"/>
          </a:p>
          <a:p>
            <a:pPr lvl="0">
              <a:buNone/>
            </a:pPr>
            <a:endParaRPr lang="fr-FR" sz="2000" dirty="0"/>
          </a:p>
          <a:p>
            <a:pPr marL="80963" indent="-1587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963" marR="1438275" indent="-1587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dirty="0"/>
              <a:t> 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ED8F0C7-7873-8815-C98D-76E318BCCB90}"/>
              </a:ext>
            </a:extLst>
          </p:cNvPr>
          <p:cNvSpPr txBox="1"/>
          <p:nvPr/>
        </p:nvSpPr>
        <p:spPr>
          <a:xfrm>
            <a:off x="6926239" y="5873928"/>
            <a:ext cx="1760561" cy="646331"/>
          </a:xfrm>
          <a:prstGeom prst="rect">
            <a:avLst/>
          </a:prstGeom>
          <a:solidFill>
            <a:schemeClr val="bg2">
              <a:lumMod val="50000"/>
            </a:schemeClr>
          </a:solidFill>
          <a:ln w="12700"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Guide CNIL </a:t>
            </a:r>
          </a:p>
          <a:p>
            <a:r>
              <a:rPr lang="fr-FR" b="1" dirty="0"/>
              <a:t>Fiche 3 p.20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5FE87391-1AE6-20C0-94B9-C49E937D82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864" y="464282"/>
            <a:ext cx="1424368" cy="1380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5818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5AAE17-FB67-437A-B63B-47598B43A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359" y="2212968"/>
            <a:ext cx="8093571" cy="1370246"/>
          </a:xfrm>
        </p:spPr>
        <p:txBody>
          <a:bodyPr>
            <a:normAutofit fontScale="90000"/>
          </a:bodyPr>
          <a:lstStyle/>
          <a:p>
            <a:br>
              <a:rPr lang="fr-FR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fr-FR" dirty="0"/>
            </a:br>
            <a:r>
              <a:rPr lang="fr-FR" dirty="0"/>
              <a:t>MERCI DE VOTRE ECOUTE</a:t>
            </a:r>
            <a:br>
              <a:rPr lang="fr-FR" dirty="0"/>
            </a:br>
            <a:br>
              <a:rPr lang="fr-FR" dirty="0"/>
            </a:br>
            <a:r>
              <a:rPr lang="fr-FR" dirty="0"/>
              <a:t>A VOS QUESTIONS  </a:t>
            </a:r>
            <a:r>
              <a:rPr lang="fr-FR" dirty="0">
                <a:sym typeface="Wingdings" panose="05000000000000000000" pitchFamily="2" charset="2"/>
              </a:rPr>
              <a:t> !</a:t>
            </a:r>
            <a:br>
              <a:rPr lang="fr-FR" dirty="0"/>
            </a:br>
            <a:br>
              <a:rPr lang="fr-FR" dirty="0"/>
            </a:br>
            <a:r>
              <a:rPr lang="fr-FR" dirty="0"/>
              <a:t> 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EB4E633-EF06-41AB-8B09-0DB52916D2D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/>
              <a:t> 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0318F19-C07F-497D-A4B7-710823D73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416E-93A6-4C86-B7F0-66C654B45AED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114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 3" descr="02_Suit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463" y="-15875"/>
            <a:ext cx="9288463" cy="688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ZoneTexte 10"/>
          <p:cNvSpPr txBox="1">
            <a:spLocks noChangeArrowheads="1"/>
          </p:cNvSpPr>
          <p:nvPr/>
        </p:nvSpPr>
        <p:spPr bwMode="auto">
          <a:xfrm>
            <a:off x="1691680" y="525463"/>
            <a:ext cx="7272933" cy="584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bIns="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 defTabSz="457200" fontAlgn="base">
              <a:lnSpc>
                <a:spcPts val="45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altLang="fr-FR" sz="3600" b="1" dirty="0">
                <a:solidFill>
                  <a:srgbClr val="DA4C18"/>
                </a:solidFill>
                <a:latin typeface="Arial" charset="0"/>
                <a:cs typeface="Arial" charset="0"/>
              </a:rPr>
              <a:t>RGPD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2B35E6D-204E-4731-B4B4-67BD8C06AABC}"/>
              </a:ext>
            </a:extLst>
          </p:cNvPr>
          <p:cNvSpPr/>
          <p:nvPr/>
        </p:nvSpPr>
        <p:spPr>
          <a:xfrm>
            <a:off x="1988342" y="1483325"/>
            <a:ext cx="654409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latin typeface="Arial" panose="020B0604020202020204" pitchFamily="34" charset="0"/>
              </a:rPr>
              <a:t>Le 25 mai 2018 </a:t>
            </a:r>
            <a:r>
              <a:rPr lang="fr-FR" sz="3200" dirty="0">
                <a:latin typeface="Arial" panose="020B0604020202020204" pitchFamily="34" charset="0"/>
              </a:rPr>
              <a:t>: Entrée en vigueur du Règlement Général sur la Protection des Données,</a:t>
            </a:r>
          </a:p>
          <a:p>
            <a:endParaRPr lang="fr-FR" sz="3200" dirty="0"/>
          </a:p>
          <a:p>
            <a:r>
              <a:rPr lang="fr-FR" sz="3200" dirty="0"/>
              <a:t>La Commission nationale de l’informatique et des libertés (CNIL) est l’autorité de référence pour gérer le RGPD,</a:t>
            </a:r>
          </a:p>
        </p:txBody>
      </p:sp>
    </p:spTree>
    <p:extLst>
      <p:ext uri="{BB962C8B-B14F-4D97-AF65-F5344CB8AC3E}">
        <p14:creationId xmlns:p14="http://schemas.microsoft.com/office/powerpoint/2010/main" val="3664496230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 3" descr="02_Suit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463" y="-15875"/>
            <a:ext cx="9288463" cy="688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ZoneTexte 10"/>
          <p:cNvSpPr txBox="1">
            <a:spLocks noChangeArrowheads="1"/>
          </p:cNvSpPr>
          <p:nvPr/>
        </p:nvSpPr>
        <p:spPr bwMode="auto">
          <a:xfrm>
            <a:off x="1691680" y="525463"/>
            <a:ext cx="7272933" cy="584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bIns="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 defTabSz="457200" fontAlgn="base">
              <a:lnSpc>
                <a:spcPts val="45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altLang="fr-FR" sz="3600" b="1" dirty="0">
                <a:solidFill>
                  <a:srgbClr val="DA4C18"/>
                </a:solidFill>
                <a:latin typeface="Arial" charset="0"/>
                <a:cs typeface="Arial" charset="0"/>
              </a:rPr>
              <a:t>RGPD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85A01D4-B0CE-429C-820A-B9EA37E88186}"/>
              </a:ext>
            </a:extLst>
          </p:cNvPr>
          <p:cNvSpPr/>
          <p:nvPr/>
        </p:nvSpPr>
        <p:spPr>
          <a:xfrm>
            <a:off x="488256" y="1914212"/>
            <a:ext cx="864108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r-FR" dirty="0"/>
              <a:t> 	</a:t>
            </a:r>
            <a:r>
              <a:rPr lang="fr-FR" sz="2400" b="1" dirty="0"/>
              <a:t>Le RGPD est le nouveau règlement Européen </a:t>
            </a:r>
            <a:r>
              <a:rPr lang="fr-FR" sz="2400" dirty="0"/>
              <a:t>qui oblige </a:t>
            </a:r>
            <a:r>
              <a:rPr lang="fr-FR" sz="2400" b="1" i="1" dirty="0"/>
              <a:t>toutes</a:t>
            </a:r>
            <a:r>
              <a:rPr lang="fr-FR" sz="2400" i="1" dirty="0"/>
              <a:t> </a:t>
            </a:r>
            <a:r>
              <a:rPr lang="fr-FR" sz="2400" b="1" i="1" dirty="0"/>
              <a:t>les organisations</a:t>
            </a:r>
            <a:r>
              <a:rPr lang="fr-FR" sz="2400" b="1" dirty="0"/>
              <a:t> </a:t>
            </a:r>
            <a:r>
              <a:rPr lang="fr-FR" sz="2400" dirty="0"/>
              <a:t>à protéger les données personnelles</a:t>
            </a:r>
            <a:r>
              <a:rPr lang="fr-FR" sz="2400" dirty="0">
                <a:solidFill>
                  <a:srgbClr val="FF0000"/>
                </a:solidFill>
              </a:rPr>
              <a:t> </a:t>
            </a:r>
            <a:r>
              <a:rPr lang="fr-FR" sz="2400" dirty="0"/>
              <a:t>qu'elles détiennent.</a:t>
            </a:r>
            <a:br>
              <a:rPr lang="fr-FR" sz="2400" dirty="0"/>
            </a:br>
            <a:r>
              <a:rPr lang="fr-FR" sz="2400" dirty="0"/>
              <a:t> Le RGPD Décrit les mesures que chaque organisation doit prendre 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400" dirty="0"/>
              <a:t> 	Connaître tous les traitements de données dans son organisation.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400" dirty="0"/>
              <a:t> 	Prendre des mesures de protection pour les données personnelles.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400" dirty="0"/>
              <a:t> Gérer le droit de connaitre et d'effacer leurs données pour les personnes concernées.</a:t>
            </a:r>
            <a:br>
              <a:rPr lang="fr-FR" sz="2400" dirty="0"/>
            </a:br>
            <a:r>
              <a:rPr lang="fr-FR" sz="2400" dirty="0"/>
              <a:t>		Le RGPD Définit les réparations et amendes,</a:t>
            </a:r>
            <a:endParaRPr lang="fr-FR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80735634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 3" descr="02_Suit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2232" y="0"/>
            <a:ext cx="9288463" cy="688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ZoneTexte 10"/>
          <p:cNvSpPr txBox="1">
            <a:spLocks noChangeArrowheads="1"/>
          </p:cNvSpPr>
          <p:nvPr/>
        </p:nvSpPr>
        <p:spPr bwMode="auto">
          <a:xfrm>
            <a:off x="1691680" y="525463"/>
            <a:ext cx="7272933" cy="584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bIns="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 defTabSz="457200" fontAlgn="base">
              <a:lnSpc>
                <a:spcPts val="45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altLang="fr-FR" sz="3600" b="1" dirty="0">
                <a:solidFill>
                  <a:srgbClr val="DA4C18"/>
                </a:solidFill>
                <a:latin typeface="Arial" charset="0"/>
                <a:cs typeface="Arial" charset="0"/>
              </a:rPr>
              <a:t>RGPD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C00E0EF-59A9-45A3-BBC7-8B4BC3DFF1C1}"/>
              </a:ext>
            </a:extLst>
          </p:cNvPr>
          <p:cNvSpPr/>
          <p:nvPr/>
        </p:nvSpPr>
        <p:spPr>
          <a:xfrm>
            <a:off x="1115741" y="1922150"/>
            <a:ext cx="784887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Information sur </a:t>
            </a:r>
          </a:p>
          <a:p>
            <a:r>
              <a:rPr lang="fr-FR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• l’origine raciale ou ethnique, </a:t>
            </a:r>
          </a:p>
          <a:p>
            <a:r>
              <a:rPr lang="fr-FR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• les opinions politiques, </a:t>
            </a:r>
          </a:p>
          <a:p>
            <a:r>
              <a:rPr lang="fr-FR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• les convictions religieuses ou philosophiques, </a:t>
            </a:r>
          </a:p>
          <a:p>
            <a:r>
              <a:rPr lang="fr-FR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• l’appartenance syndicale, </a:t>
            </a:r>
          </a:p>
          <a:p>
            <a:r>
              <a:rPr lang="fr-FR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• les mœurs, les données biométriques, </a:t>
            </a:r>
          </a:p>
          <a:p>
            <a:r>
              <a:rPr lang="fr-FR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• les données relatives à la santé, </a:t>
            </a:r>
          </a:p>
          <a:p>
            <a:r>
              <a:rPr lang="fr-FR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• les infractions, condamnations et mesures de sécurité (listée aux articles 8 et 9 du RGPD et LIL3)</a:t>
            </a:r>
          </a:p>
          <a:p>
            <a:pPr algn="ctr"/>
            <a:endParaRPr lang="fr-FR" sz="2000" b="1" dirty="0">
              <a:solidFill>
                <a:srgbClr val="FF0000"/>
              </a:solidFill>
            </a:endParaRPr>
          </a:p>
          <a:p>
            <a:pPr algn="ctr"/>
            <a:r>
              <a:rPr lang="fr-FR" sz="3200" b="1" dirty="0">
                <a:solidFill>
                  <a:srgbClr val="FF0000"/>
                </a:solidFill>
              </a:rPr>
              <a:t>	La collecte et le traitement sont INTERDITS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F5FFE1-62ED-4A77-B397-213551AEBB03}"/>
              </a:ext>
            </a:extLst>
          </p:cNvPr>
          <p:cNvSpPr/>
          <p:nvPr/>
        </p:nvSpPr>
        <p:spPr>
          <a:xfrm>
            <a:off x="2627784" y="1109534"/>
            <a:ext cx="38795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>
                <a:solidFill>
                  <a:srgbClr val="DA4C18"/>
                </a:solidFill>
                <a:latin typeface="Arial Black" pitchFamily="-65" charset="0"/>
                <a:ea typeface="ＭＳ Ｐゴシック" pitchFamily="-65" charset="-128"/>
              </a:rPr>
              <a:t>Donnée sensible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130798553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 3" descr="02_Suit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88463" cy="688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ZoneTexte 10"/>
          <p:cNvSpPr txBox="1">
            <a:spLocks noChangeArrowheads="1"/>
          </p:cNvSpPr>
          <p:nvPr/>
        </p:nvSpPr>
        <p:spPr bwMode="auto">
          <a:xfrm>
            <a:off x="1691680" y="525463"/>
            <a:ext cx="7272933" cy="584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bIns="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 defTabSz="457200" fontAlgn="base">
              <a:lnSpc>
                <a:spcPts val="45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altLang="fr-FR" sz="3600" b="1" dirty="0">
                <a:solidFill>
                  <a:srgbClr val="DA4C18"/>
                </a:solidFill>
                <a:latin typeface="Arial" charset="0"/>
                <a:cs typeface="Arial" charset="0"/>
              </a:rPr>
              <a:t>RGPD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0474FEC-AF03-47F7-AA3B-250443CB42EE}"/>
              </a:ext>
            </a:extLst>
          </p:cNvPr>
          <p:cNvSpPr/>
          <p:nvPr/>
        </p:nvSpPr>
        <p:spPr>
          <a:xfrm>
            <a:off x="1672398" y="933382"/>
            <a:ext cx="71959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DA4C18"/>
                </a:solidFill>
                <a:latin typeface="Arial Black" pitchFamily="-65" charset="0"/>
                <a:ea typeface="ＭＳ Ｐゴシック" pitchFamily="-65" charset="-128"/>
              </a:rPr>
              <a:t>Donnée à caractère personnel</a:t>
            </a:r>
            <a:endParaRPr lang="fr-FR" sz="3200" dirty="0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F6656B4C-4D9D-4F78-8885-2799E5EB1238}"/>
              </a:ext>
            </a:extLst>
          </p:cNvPr>
          <p:cNvSpPr txBox="1">
            <a:spLocks/>
          </p:cNvSpPr>
          <p:nvPr/>
        </p:nvSpPr>
        <p:spPr>
          <a:xfrm>
            <a:off x="107504" y="1538986"/>
            <a:ext cx="8857110" cy="455431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En résumé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:  Toute  donnée  relative  à  une  personne  physique,  qui  peut  être  identifiée  par quelqu’un,  quel  que  soit  le  moyen  utilisé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Données directement identifiantes : nom et prénom, photo, e-mail nominatif, …</a:t>
            </a:r>
          </a:p>
          <a:p>
            <a:pPr lvl="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Données indirectement identifiantes : NPA, empreinte digitale, adresse IP, …</a:t>
            </a:r>
          </a:p>
          <a:p>
            <a:pPr lvl="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Recoupement d’informations anonymes : ‘’le délégué syndical du syndicat X en 1980’’, …</a:t>
            </a:r>
            <a:endParaRPr lang="fr-FR" dirty="0"/>
          </a:p>
          <a:p>
            <a:pPr lvl="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Données à caractères ‘sensibles’ comme l’appartenance à une organisation syndicale</a:t>
            </a:r>
          </a:p>
          <a:p>
            <a:pPr lvl="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Les données anonymisées sortent du champs de ce règlement mais pas les données pseudonymisées</a:t>
            </a:r>
            <a:r>
              <a:rPr lang="fr-FR" dirty="0"/>
              <a:t> !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2400"/>
              </a:spcBef>
              <a:buFont typeface="Wingdings" panose="05000000000000000000" pitchFamily="2" charset="2"/>
              <a:buChar char="§"/>
            </a:pPr>
            <a:endParaRPr lang="fr-F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5E1BF666-3834-4BE4-A2B4-93F70AD98C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5369" y="5669177"/>
            <a:ext cx="2636749" cy="1188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829095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fr-FR" sz="2800" b="1" kern="1200" baseline="0" dirty="0">
                <a:solidFill>
                  <a:srgbClr val="DA4C18"/>
                </a:solidFill>
                <a:effectLst/>
                <a:latin typeface="Arial Black" pitchFamily="-65" charset="0"/>
                <a:ea typeface="ＭＳ Ｐゴシック" pitchFamily="-65" charset="-128"/>
                <a:cs typeface="+mn-cs"/>
              </a:rPr>
              <a:t>Finalité du traitement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1676439" y="2750503"/>
            <a:ext cx="6995121" cy="3322637"/>
          </a:xfrm>
        </p:spPr>
        <p:txBody>
          <a:bodyPr/>
          <a:lstStyle/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FR" sz="32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Principe</a:t>
            </a:r>
            <a:r>
              <a:rPr lang="fr-FR" sz="3200" b="1" kern="1200" baseline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3200" b="0" kern="1200" baseline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les données doivent être collectées pour des finalités déterminées, explicites et légitimes et ne sont pas traitées ultérieurement de manière incompatible avec ces finalités.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fr-FR" sz="2000" b="0" kern="1200" baseline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416E-93A6-4C86-B7F0-66C654B45AED}" type="slidenum">
              <a:rPr lang="fr-FR" smtClean="0"/>
              <a:pPr/>
              <a:t>6</a:t>
            </a:fld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5960" y="1119825"/>
            <a:ext cx="5859780" cy="1344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8008620" y="2095500"/>
            <a:ext cx="6629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/>
              <a:t>réf. CNIL</a:t>
            </a:r>
          </a:p>
        </p:txBody>
      </p:sp>
      <p:sp>
        <p:nvSpPr>
          <p:cNvPr id="8" name="Espace réservé de la date 3">
            <a:extLst>
              <a:ext uri="{FF2B5EF4-FFF2-40B4-BE49-F238E27FC236}">
                <a16:creationId xmlns:a16="http://schemas.microsoft.com/office/drawing/2014/main" id="{C25D9C67-0CAE-4B99-A804-CDF20C444BAA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457200" y="6409704"/>
            <a:ext cx="8020050" cy="221109"/>
          </a:xfrm>
        </p:spPr>
        <p:txBody>
          <a:bodyPr/>
          <a:lstStyle/>
          <a:p>
            <a:pPr algn="r"/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1084342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85416" y="464283"/>
            <a:ext cx="4392488" cy="854089"/>
          </a:xfrm>
        </p:spPr>
        <p:txBody>
          <a:bodyPr wrap="square" lIns="396000" rIns="324000" anchor="t">
            <a:normAutofit/>
          </a:bodyPr>
          <a:lstStyle/>
          <a:p>
            <a:pPr algn="r"/>
            <a:r>
              <a:rPr lang="fr-FR" dirty="0"/>
              <a:t>Que savez-vous ?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956376" y="6520259"/>
            <a:ext cx="730424" cy="221109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1050416E-93A6-4C86-B7F0-66C654B45AED}" type="slidenum">
              <a:rPr lang="fr-FR" sz="900" smtClean="0"/>
              <a:pPr>
                <a:lnSpc>
                  <a:spcPct val="90000"/>
                </a:lnSpc>
                <a:spcAft>
                  <a:spcPts val="600"/>
                </a:spcAft>
              </a:pPr>
              <a:t>7</a:t>
            </a:fld>
            <a:endParaRPr lang="fr-FR" sz="90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B34FDF1-BC96-267E-6AF6-F1506C76E1A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53860" y="1290112"/>
            <a:ext cx="7632940" cy="4417351"/>
          </a:xfrm>
        </p:spPr>
        <p:txBody>
          <a:bodyPr/>
          <a:lstStyle/>
          <a:p>
            <a:pPr marL="0" lvl="0" indent="0">
              <a:buNone/>
            </a:pPr>
            <a:endParaRPr lang="fr-FR" sz="2800" dirty="0"/>
          </a:p>
          <a:p>
            <a:pPr marL="0" lvl="0" indent="0" algn="ctr">
              <a:buNone/>
            </a:pPr>
            <a:r>
              <a:rPr lang="fr-FR" sz="5400" b="0" i="0" dirty="0">
                <a:effectLst/>
              </a:rPr>
              <a:t>Pour vous, </a:t>
            </a:r>
          </a:p>
          <a:p>
            <a:pPr marL="0" lvl="0" indent="0" algn="ctr">
              <a:buNone/>
            </a:pPr>
            <a:r>
              <a:rPr lang="fr-FR" sz="5400" b="0" i="0" dirty="0">
                <a:effectLst/>
              </a:rPr>
              <a:t>qui doit répondre </a:t>
            </a:r>
          </a:p>
          <a:p>
            <a:pPr marL="0" lvl="0" indent="0" algn="ctr">
              <a:buNone/>
            </a:pPr>
            <a:r>
              <a:rPr lang="fr-FR" sz="5400" b="0" i="0" dirty="0">
                <a:effectLst/>
              </a:rPr>
              <a:t>à ces obligations ?</a:t>
            </a:r>
          </a:p>
          <a:p>
            <a:pPr marL="0" lvl="0" indent="0">
              <a:buNone/>
            </a:pPr>
            <a:endParaRPr lang="fr-FR" sz="2800" dirty="0"/>
          </a:p>
          <a:p>
            <a:pPr marL="0" lvl="0" indent="0">
              <a:buNone/>
            </a:pP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7C7DB31-81B1-48D4-ED79-4125D169400E}"/>
              </a:ext>
            </a:extLst>
          </p:cNvPr>
          <p:cNvSpPr txBox="1"/>
          <p:nvPr/>
        </p:nvSpPr>
        <p:spPr>
          <a:xfrm>
            <a:off x="6926239" y="5828568"/>
            <a:ext cx="1760561" cy="646331"/>
          </a:xfrm>
          <a:prstGeom prst="rect">
            <a:avLst/>
          </a:prstGeom>
          <a:solidFill>
            <a:schemeClr val="bg2">
              <a:lumMod val="50000"/>
            </a:schemeClr>
          </a:solidFill>
          <a:ln w="12700"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Guide CNIL </a:t>
            </a:r>
          </a:p>
          <a:p>
            <a:r>
              <a:rPr lang="fr-FR" b="1" dirty="0"/>
              <a:t>Fiche 2/p13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23E903A0-52F0-0273-4535-6BB90EF8F9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864" y="464282"/>
            <a:ext cx="1424368" cy="1380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410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9712" y="558687"/>
            <a:ext cx="6984776" cy="854089"/>
          </a:xfrm>
        </p:spPr>
        <p:txBody>
          <a:bodyPr wrap="square" lIns="396000" rIns="324000" anchor="t">
            <a:normAutofit/>
          </a:bodyPr>
          <a:lstStyle/>
          <a:p>
            <a:pPr algn="r"/>
            <a:r>
              <a:rPr lang="fr-FR" dirty="0"/>
              <a:t>Qui doit répondre aux obligations ?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956376" y="6520259"/>
            <a:ext cx="730424" cy="221109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1050416E-93A6-4C86-B7F0-66C654B45AED}" type="slidenum">
              <a:rPr lang="fr-FR" sz="900" smtClean="0"/>
              <a:pPr>
                <a:lnSpc>
                  <a:spcPct val="90000"/>
                </a:lnSpc>
                <a:spcAft>
                  <a:spcPts val="600"/>
                </a:spcAft>
              </a:pPr>
              <a:t>8</a:t>
            </a:fld>
            <a:endParaRPr lang="fr-FR" sz="90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B34FDF1-BC96-267E-6AF6-F1506C76E1A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99592" y="2132856"/>
            <a:ext cx="7578800" cy="3461346"/>
          </a:xfrm>
        </p:spPr>
        <p:txBody>
          <a:bodyPr/>
          <a:lstStyle/>
          <a:p>
            <a:pPr marL="0" lvl="0" indent="0">
              <a:buNone/>
            </a:pPr>
            <a:r>
              <a:rPr lang="fr-FR" sz="2800" b="0" i="0" dirty="0">
                <a:effectLst/>
              </a:rPr>
              <a:t>Le responsable de traitement</a:t>
            </a:r>
          </a:p>
          <a:p>
            <a:pPr marL="358775" lvl="0" indent="0">
              <a:buNone/>
              <a:tabLst>
                <a:tab pos="358775" algn="l"/>
              </a:tabLst>
            </a:pPr>
            <a:r>
              <a:rPr lang="fr-FR" sz="2400" dirty="0">
                <a:latin typeface="Arial" panose="020B0604020202020204" pitchFamily="34" charset="0"/>
              </a:rPr>
              <a:t>C’est la personne physique ou morale qui détermine, seul ou conjointement, les finalités et les moyens d’un traitement, c’est à dire l’objectif et la façon de le réaliser.  </a:t>
            </a:r>
          </a:p>
          <a:p>
            <a:pPr marL="358775" indent="0" algn="r">
              <a:buNone/>
              <a:tabLst>
                <a:tab pos="358775" algn="l"/>
              </a:tabLst>
            </a:pPr>
            <a:r>
              <a:rPr lang="fr-FR" b="1" dirty="0">
                <a:latin typeface="Arial" panose="020B0604020202020204" pitchFamily="34" charset="0"/>
                <a:ea typeface="Malgun Gothic Semilight" panose="020B0502040204020203" pitchFamily="34" charset="-128"/>
                <a:cs typeface="Arial" panose="020B0604020202020204" pitchFamily="34" charset="0"/>
              </a:rPr>
              <a:t>!</a:t>
            </a:r>
            <a:r>
              <a:rPr lang="fr-FR" dirty="0">
                <a:latin typeface="Arial" panose="020B0604020202020204" pitchFamily="34" charset="0"/>
                <a:ea typeface="Malgun Gothic Semilight" panose="020B0502040204020203" pitchFamily="34" charset="-128"/>
                <a:cs typeface="Arial" panose="020B0604020202020204" pitchFamily="34" charset="0"/>
              </a:rPr>
              <a:t>  Qualification indépendante de l‘existence ou non d’une personnalité morale </a:t>
            </a:r>
            <a:r>
              <a:rPr lang="fr-FR" sz="1800" i="1" dirty="0">
                <a:latin typeface="Arial" panose="020B0604020202020204" pitchFamily="34" charset="0"/>
                <a:ea typeface="Malgun Gothic Semilight" panose="020B0502040204020203" pitchFamily="34" charset="-128"/>
                <a:cs typeface="Arial" panose="020B0604020202020204" pitchFamily="34" charset="0"/>
              </a:rPr>
              <a:t>(Réf. Guide CNIL)</a:t>
            </a:r>
            <a:endParaRPr lang="fr-FR" sz="1800" i="1" dirty="0">
              <a:latin typeface="Arial" panose="020B0604020202020204" pitchFamily="34" charset="0"/>
            </a:endParaRPr>
          </a:p>
          <a:p>
            <a:pPr marL="177800" lvl="0" indent="0">
              <a:lnSpc>
                <a:spcPct val="200000"/>
              </a:lnSpc>
              <a:buNone/>
              <a:tabLst>
                <a:tab pos="177800" algn="l"/>
              </a:tabLst>
            </a:pPr>
            <a:r>
              <a:rPr lang="fr-FR" sz="1400" dirty="0">
                <a:latin typeface="Arial" panose="020B0604020202020204" pitchFamily="34" charset="0"/>
              </a:rPr>
              <a:t>Ex.</a:t>
            </a:r>
            <a:r>
              <a:rPr lang="fr-FR" sz="2400" dirty="0">
                <a:latin typeface="Arial" panose="020B0604020202020204" pitchFamily="34" charset="0"/>
              </a:rPr>
              <a:t> Pour un syndicat c’est la ou le secrétaire général·e</a:t>
            </a:r>
            <a:endParaRPr lang="fr-FR" sz="2400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20013D80-979E-1289-0E24-ED93A93C8C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864" y="464282"/>
            <a:ext cx="1424368" cy="1380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359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9712" y="558687"/>
            <a:ext cx="6984776" cy="854089"/>
          </a:xfrm>
        </p:spPr>
        <p:txBody>
          <a:bodyPr wrap="square" lIns="396000" rIns="324000" anchor="t">
            <a:normAutofit/>
          </a:bodyPr>
          <a:lstStyle/>
          <a:p>
            <a:pPr algn="r"/>
            <a:r>
              <a:rPr lang="fr-FR" dirty="0"/>
              <a:t>Quelles sont les obligations ?</a:t>
            </a:r>
            <a:br>
              <a:rPr lang="fr-FR" dirty="0"/>
            </a:br>
            <a:r>
              <a:rPr lang="fr-FR" dirty="0"/>
              <a:t> </a:t>
            </a:r>
            <a:r>
              <a:rPr lang="fr-FR" dirty="0">
                <a:solidFill>
                  <a:schemeClr val="bg2">
                    <a:lumMod val="50000"/>
                  </a:schemeClr>
                </a:solidFill>
              </a:rPr>
              <a:t>6 grands principes 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>
          <a:xfrm>
            <a:off x="1906674" y="6520259"/>
            <a:ext cx="5905686" cy="221109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fr-FR" sz="900" dirty="0"/>
              <a:t>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956376" y="6520259"/>
            <a:ext cx="730424" cy="221109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1050416E-93A6-4C86-B7F0-66C654B45AED}" type="slidenum">
              <a:rPr lang="fr-FR" sz="900" smtClean="0"/>
              <a:pPr>
                <a:lnSpc>
                  <a:spcPct val="90000"/>
                </a:lnSpc>
                <a:spcAft>
                  <a:spcPts val="600"/>
                </a:spcAft>
              </a:pPr>
              <a:t>9</a:t>
            </a:fld>
            <a:endParaRPr lang="fr-FR" sz="90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B34FDF1-BC96-267E-6AF6-F1506C76E1A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695747"/>
            <a:ext cx="8507288" cy="3749378"/>
          </a:xfrm>
        </p:spPr>
        <p:txBody>
          <a:bodyPr/>
          <a:lstStyle/>
          <a:p>
            <a:pPr lvl="0">
              <a:buNone/>
            </a:pPr>
            <a:r>
              <a:rPr lang="fr-FR" b="0" i="0" dirty="0">
                <a:latin typeface="Arial Black" panose="020B0A04020102020204" pitchFamily="34" charset="0"/>
              </a:rPr>
              <a:t> </a:t>
            </a:r>
            <a:endParaRPr lang="fr-FR" sz="1400" dirty="0"/>
          </a:p>
          <a:p>
            <a:pPr marL="80963" indent="-1587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dirty="0"/>
              <a:t>Finalité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: collecte et usage que dans un but défini et légitime</a:t>
            </a:r>
          </a:p>
          <a:p>
            <a:pPr marL="80963" marR="1438275" indent="-1587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dirty="0"/>
              <a:t>Base légale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: consentement, intérêt légitime, contrat, …</a:t>
            </a:r>
          </a:p>
          <a:p>
            <a:pPr marL="80963" marR="1438275" indent="-1587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dirty="0"/>
              <a:t>Pertinence, proportionnalité et  minimisation  </a:t>
            </a:r>
            <a:r>
              <a:rPr lang="fr-F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80963" marR="1438275" indent="-1587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dirty="0"/>
              <a:t>Conservation :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durée de conservation limitée</a:t>
            </a:r>
          </a:p>
          <a:p>
            <a:pPr marL="80963" marR="1438275" indent="-1587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dirty="0"/>
              <a:t>Sécurité &amp; confidentialité</a:t>
            </a:r>
          </a:p>
          <a:p>
            <a:pPr marL="80963" marR="1438275" indent="-1587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dirty="0"/>
              <a:t>Respect du droit des personnes :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information claire, compréhensible et concise sur les raisons et caractéristiques principales de la collecte ainsi qu’un point de contact pour faire valoir ses droits.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BF83896E-2D7F-7F67-F9BD-1D88078578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864" y="464282"/>
            <a:ext cx="1424368" cy="1380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303464"/>
      </p:ext>
    </p:extLst>
  </p:cSld>
  <p:clrMapOvr>
    <a:masterClrMapping/>
  </p:clrMapOvr>
</p:sld>
</file>

<file path=ppt/theme/theme1.xml><?xml version="1.0" encoding="utf-8"?>
<a:theme xmlns:a="http://schemas.openxmlformats.org/drawingml/2006/main" name="Cfdt_BasePPT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906</Words>
  <Application>Microsoft Office PowerPoint</Application>
  <PresentationFormat>Affichage à l'écran (4:3)</PresentationFormat>
  <Paragraphs>138</Paragraphs>
  <Slides>15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4" baseType="lpstr">
      <vt:lpstr>Arial</vt:lpstr>
      <vt:lpstr>Arial Black</vt:lpstr>
      <vt:lpstr>Calibri</vt:lpstr>
      <vt:lpstr>Calibri Light</vt:lpstr>
      <vt:lpstr>CFDT Black Narrow</vt:lpstr>
      <vt:lpstr>Gotham Narrow Bold</vt:lpstr>
      <vt:lpstr>Times New Roman</vt:lpstr>
      <vt:lpstr>Wingdings</vt:lpstr>
      <vt:lpstr>Cfdt_BasePPT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Finalité du traitement</vt:lpstr>
      <vt:lpstr>Que savez-vous ? </vt:lpstr>
      <vt:lpstr>Qui doit répondre aux obligations ?</vt:lpstr>
      <vt:lpstr>Quelles sont les obligations ?  6 grands principes </vt:lpstr>
      <vt:lpstr>Quelles sont les obligations ? </vt:lpstr>
      <vt:lpstr>Quel est le rôle du DPO ?</vt:lpstr>
      <vt:lpstr>Mémo Bonne pratique</vt:lpstr>
      <vt:lpstr>Les réflexes à avoir…</vt:lpstr>
      <vt:lpstr>Questions à se poser…</vt:lpstr>
      <vt:lpstr>  MERCI DE VOTRE ECOUTE  A VOS QUESTIONS   !    </vt:lpstr>
    </vt:vector>
  </TitlesOfParts>
  <Company>PSTE CFDT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Thierry TM. Mazure</dc:creator>
  <cp:lastModifiedBy>Joëlle LEGRAND</cp:lastModifiedBy>
  <cp:revision>77</cp:revision>
  <dcterms:created xsi:type="dcterms:W3CDTF">2017-08-17T12:05:09Z</dcterms:created>
  <dcterms:modified xsi:type="dcterms:W3CDTF">2024-06-01T14:37:40Z</dcterms:modified>
</cp:coreProperties>
</file>