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5" r:id="rId4"/>
    <p:sldId id="268" r:id="rId5"/>
    <p:sldId id="269" r:id="rId6"/>
    <p:sldId id="270" r:id="rId7"/>
    <p:sldId id="266" r:id="rId8"/>
    <p:sldId id="271" r:id="rId9"/>
    <p:sldId id="273" r:id="rId10"/>
    <p:sldId id="274" r:id="rId11"/>
    <p:sldId id="272" r:id="rId12"/>
    <p:sldId id="276" r:id="rId13"/>
    <p:sldId id="275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292929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12" autoAdjust="0"/>
    <p:restoredTop sz="92393" autoAdjust="0"/>
  </p:normalViewPr>
  <p:slideViewPr>
    <p:cSldViewPr snapToGrid="0">
      <p:cViewPr varScale="1">
        <p:scale>
          <a:sx n="82" d="100"/>
          <a:sy n="82" d="100"/>
        </p:scale>
        <p:origin x="7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cqu\Documents\syndicat\ann&#233;e%202023%202024\UTR%20ML\Tr&#233;sorerie%202024\cloture%202023\themes_analytiques(9)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cqu\Documents\syndicat\ann&#233;e%202022%202023\UTR%20ML\Tr&#233;sorerie%202023\cloture%202022\20230712%20themes_analytiques%202022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cqu\Documents\syndicat\ann&#233;e%202023%202024\UTR%20ML\Tr&#233;sorerie%202024\cloture%202023\themes_analytiques(9).xls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1D1-4F62-BA76-50E5A338DBF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1D1-4F62-BA76-50E5A338DBF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1D1-4F62-BA76-50E5A338DBF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1D1-4F62-BA76-50E5A338DBF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1D1-4F62-BA76-50E5A338DBF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1D1-4F62-BA76-50E5A338DBF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1D1-4F62-BA76-50E5A338DBFF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41D1-4F62-BA76-50E5A338DBFF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41D1-4F62-BA76-50E5A338DBFF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41D1-4F62-BA76-50E5A338DBFF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41D1-4F62-BA76-50E5A338DBFF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41D1-4F62-BA76-50E5A338DBFF}"/>
              </c:ext>
            </c:extLst>
          </c:dPt>
          <c:dLbls>
            <c:dLbl>
              <c:idx val="0"/>
              <c:layout>
                <c:manualLayout>
                  <c:x val="-3.2334716916952805E-2"/>
                  <c:y val="-1.54303960412591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1D1-4F62-BA76-50E5A338DBFF}"/>
                </c:ext>
              </c:extLst>
            </c:dLbl>
            <c:dLbl>
              <c:idx val="2"/>
              <c:layout>
                <c:manualLayout>
                  <c:x val="-3.3087735749318635E-2"/>
                  <c:y val="-2.63587274520621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1D1-4F62-BA76-50E5A338DBFF}"/>
                </c:ext>
              </c:extLst>
            </c:dLbl>
            <c:dLbl>
              <c:idx val="8"/>
              <c:layout>
                <c:manualLayout>
                  <c:x val="-2.3456109142224123E-3"/>
                  <c:y val="-1.96263603992176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1D1-4F62-BA76-50E5A338DBFF}"/>
                </c:ext>
              </c:extLst>
            </c:dLbl>
            <c:dLbl>
              <c:idx val="9"/>
              <c:layout>
                <c:manualLayout>
                  <c:x val="-1.7470386254257622E-3"/>
                  <c:y val="-6.6354046508517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1D1-4F62-BA76-50E5A338DBFF}"/>
                </c:ext>
              </c:extLst>
            </c:dLbl>
            <c:dLbl>
              <c:idx val="10"/>
              <c:layout>
                <c:manualLayout>
                  <c:x val="-1.3917702056069611E-2"/>
                  <c:y val="5.92239664309477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1D1-4F62-BA76-50E5A338DBFF}"/>
                </c:ext>
              </c:extLst>
            </c:dLbl>
            <c:dLbl>
              <c:idx val="11"/>
              <c:layout>
                <c:manualLayout>
                  <c:x val="1.3944316505095358E-3"/>
                  <c:y val="1.00203955397295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41D1-4F62-BA76-50E5A338DB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'Détail dépenses'!$A$2:$A$13</c:f>
              <c:strCache>
                <c:ptCount val="12"/>
                <c:pt idx="0">
                  <c:v>ABONNT</c:v>
                </c:pt>
                <c:pt idx="1">
                  <c:v>ACTION</c:v>
                </c:pt>
                <c:pt idx="2">
                  <c:v>AIDE SECTIONS</c:v>
                </c:pt>
                <c:pt idx="3">
                  <c:v>CGR</c:v>
                </c:pt>
                <c:pt idx="4">
                  <c:v>CNAS</c:v>
                </c:pt>
                <c:pt idx="5">
                  <c:v>DEV</c:v>
                </c:pt>
                <c:pt idx="6">
                  <c:v>DONSOL</c:v>
                </c:pt>
                <c:pt idx="7">
                  <c:v>FINAN</c:v>
                </c:pt>
                <c:pt idx="8">
                  <c:v>FONCT</c:v>
                </c:pt>
                <c:pt idx="9">
                  <c:v>FOR</c:v>
                </c:pt>
                <c:pt idx="10">
                  <c:v>INFOS</c:v>
                </c:pt>
                <c:pt idx="11">
                  <c:v>LOISIRS</c:v>
                </c:pt>
              </c:strCache>
            </c:strRef>
          </c:cat>
          <c:val>
            <c:numRef>
              <c:f>'Détail dépenses'!$B$2:$B$13</c:f>
              <c:numCache>
                <c:formatCode>#\ ##0.00\ "€"</c:formatCode>
                <c:ptCount val="12"/>
                <c:pt idx="0">
                  <c:v>3546.14</c:v>
                </c:pt>
                <c:pt idx="1">
                  <c:v>1153.1300000000001</c:v>
                </c:pt>
                <c:pt idx="2">
                  <c:v>16320.520000000002</c:v>
                </c:pt>
                <c:pt idx="3">
                  <c:v>7012.34</c:v>
                </c:pt>
                <c:pt idx="4">
                  <c:v>1064.7</c:v>
                </c:pt>
                <c:pt idx="5">
                  <c:v>810.74</c:v>
                </c:pt>
                <c:pt idx="6">
                  <c:v>3177.09</c:v>
                </c:pt>
                <c:pt idx="7">
                  <c:v>122.44</c:v>
                </c:pt>
                <c:pt idx="8">
                  <c:v>2480.12</c:v>
                </c:pt>
                <c:pt idx="9">
                  <c:v>1437.47</c:v>
                </c:pt>
                <c:pt idx="10">
                  <c:v>7036.1</c:v>
                </c:pt>
                <c:pt idx="11">
                  <c:v>4503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41D1-4F62-BA76-50E5A338DB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3731605866529515"/>
          <c:y val="6.8864100320793237E-2"/>
          <c:w val="0.23771812738026721"/>
          <c:h val="0.894098862642169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2951968503936993"/>
          <c:y val="6.0763342082239678E-2"/>
          <c:w val="0.21040507436570427"/>
          <c:h val="0.9114588801399825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39373707866459"/>
          <c:y val="8.1920559930008754E-2"/>
          <c:w val="0.51875727498272806"/>
          <c:h val="0.86911268591426072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20C-4590-9109-084CCDE5E99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20C-4590-9109-084CCDE5E99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20C-4590-9109-084CCDE5E99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20C-4590-9109-084CCDE5E99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20C-4590-9109-084CCDE5E99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20C-4590-9109-084CCDE5E99C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920C-4590-9109-084CCDE5E99C}"/>
              </c:ext>
            </c:extLst>
          </c:dPt>
          <c:dLbls>
            <c:dLbl>
              <c:idx val="1"/>
              <c:layout>
                <c:manualLayout>
                  <c:x val="-1.4794201215382309E-2"/>
                  <c:y val="1.53802274715660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20C-4590-9109-084CCDE5E99C}"/>
                </c:ext>
              </c:extLst>
            </c:dLbl>
            <c:dLbl>
              <c:idx val="3"/>
              <c:layout>
                <c:manualLayout>
                  <c:x val="-9.1539061271999882E-3"/>
                  <c:y val="2.93044619422572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20C-4590-9109-084CCDE5E99C}"/>
                </c:ext>
              </c:extLst>
            </c:dLbl>
            <c:dLbl>
              <c:idx val="4"/>
              <c:layout>
                <c:manualLayout>
                  <c:x val="-5.2958009935491893E-2"/>
                  <c:y val="-6.47760279965004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20C-4590-9109-084CCDE5E9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Feuil2!$A$2:$A$8</c:f>
              <c:strCache>
                <c:ptCount val="7"/>
                <c:pt idx="0">
                  <c:v>7JURCNA</c:v>
                </c:pt>
                <c:pt idx="1">
                  <c:v>7PROEXP</c:v>
                </c:pt>
                <c:pt idx="2">
                  <c:v>7PROFIN</c:v>
                </c:pt>
                <c:pt idx="3">
                  <c:v>7RECINT</c:v>
                </c:pt>
                <c:pt idx="4">
                  <c:v>7SCPVC</c:v>
                </c:pt>
                <c:pt idx="5">
                  <c:v>7SUBEXT</c:v>
                </c:pt>
                <c:pt idx="6">
                  <c:v>7VENMAR</c:v>
                </c:pt>
              </c:strCache>
            </c:strRef>
          </c:cat>
          <c:val>
            <c:numRef>
              <c:f>Feuil2!$B$2:$B$8</c:f>
              <c:numCache>
                <c:formatCode>0</c:formatCode>
                <c:ptCount val="7"/>
                <c:pt idx="0">
                  <c:v>1065</c:v>
                </c:pt>
                <c:pt idx="1">
                  <c:v>2983</c:v>
                </c:pt>
                <c:pt idx="2">
                  <c:v>968</c:v>
                </c:pt>
                <c:pt idx="3">
                  <c:v>1680</c:v>
                </c:pt>
                <c:pt idx="4">
                  <c:v>40456</c:v>
                </c:pt>
                <c:pt idx="5">
                  <c:v>500</c:v>
                </c:pt>
                <c:pt idx="6">
                  <c:v>273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20C-4590-9109-084CCDE5E9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7523009703110213"/>
          <c:y val="7.668923884514435E-2"/>
          <c:w val="0.22199218466458451"/>
          <c:h val="0.765903412073490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460581-21EF-4D45-A2F4-EADD408CC0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2556510-A338-4D68-A917-492744EA97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AC25E90-1BCE-4DA7-A5B1-5BF8604E0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D7FB-7F58-417F-BA6F-3B42A27A227F}" type="datetimeFigureOut">
              <a:rPr lang="fr-FR" smtClean="0"/>
              <a:t>24/05/2024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7F0286A-D37C-4D37-8C04-C39110880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A6EC775-3524-42F8-B2A1-AB1BBB544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ED50F-8381-4625-8E0B-8847775E6E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4617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568CFA-4EB5-42EE-908F-B5BE70314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F7A74A1-B73D-4DDA-B9F0-E03B4E0DF3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20B8995-A559-4EDE-AC60-3A2ED9136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D7FB-7F58-417F-BA6F-3B42A27A227F}" type="datetimeFigureOut">
              <a:rPr lang="fr-FR" smtClean="0"/>
              <a:t>24/05/2024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2ADFE5-EF16-4A21-B901-197F219A1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4C80F0D-2F38-4DEE-862F-AC05D2FB7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ED50F-8381-4625-8E0B-8847775E6E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6464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FECD9C9-ACD0-4E1C-AB93-93B87C6075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23BC18A-EBFE-4AC7-92CA-0ED5F1A82F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D1A0EF8-D541-4C17-8349-2EEA6B540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D7FB-7F58-417F-BA6F-3B42A27A227F}" type="datetimeFigureOut">
              <a:rPr lang="fr-FR" smtClean="0"/>
              <a:t>24/05/2024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C78153-CF6D-481D-8714-D14D9C7F9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42CEE1B-4F11-43E9-8228-285EC3A70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ED50F-8381-4625-8E0B-8847775E6E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3546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FDEF99-9799-4D3B-AB0D-65005DFAA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51AACE2-B91F-4706-B20C-F9E47374C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074693-EB8D-4917-B49C-B0EB5109E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D7FB-7F58-417F-BA6F-3B42A27A227F}" type="datetimeFigureOut">
              <a:rPr lang="fr-FR" smtClean="0"/>
              <a:t>24/05/2024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2D4E371-C918-4095-9830-8E9736739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31BFA9-767C-46E6-9201-3440723C3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ED50F-8381-4625-8E0B-8847775E6E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0041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FC707E-A8E2-4590-8B92-D21452F00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378A4EF-CC05-415E-8D36-43290D05B6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CE65DFF-00D3-4125-AE41-2A5098166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D7FB-7F58-417F-BA6F-3B42A27A227F}" type="datetimeFigureOut">
              <a:rPr lang="fr-FR" smtClean="0"/>
              <a:t>24/05/2024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126DC38-295F-46B6-B962-4F758A304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A6138D0-6ED9-4E6A-8213-7B177D897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ED50F-8381-4625-8E0B-8847775E6E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0097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6DDF22-D946-476E-AEA8-CC580E246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583F14C-535D-4A16-B6E4-C580A0F347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1C81544-6C61-44C9-8959-CFD56ED456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B23F034-A806-4232-BF31-F5CC1529F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D7FB-7F58-417F-BA6F-3B42A27A227F}" type="datetimeFigureOut">
              <a:rPr lang="fr-FR" smtClean="0"/>
              <a:t>24/05/2024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D7AD8E-EB3A-40CB-803F-F54BA82C2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2D1B59-D0E0-4CC2-83C4-5BD0133DA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ED50F-8381-4625-8E0B-8847775E6E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5352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3A495F-D1EB-4538-A765-E49C13A3D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F3A8CCC-DC1B-4752-956C-DE70408528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8A79781-C2CB-445F-9D2C-C8D7FBF6CF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53E9656-E9CE-414A-B69C-D3B98E1CA0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C8D02B5-EFB5-41DB-8F35-3AAEACA2FF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9F31474-0F10-43CB-9B4B-C8C3AFA6D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D7FB-7F58-417F-BA6F-3B42A27A227F}" type="datetimeFigureOut">
              <a:rPr lang="fr-FR" smtClean="0"/>
              <a:t>24/05/2024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A6F70A0-4DAB-4AAA-89CC-F96DCFC6F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3AD6390-3868-48F4-A874-C48B3640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ED50F-8381-4625-8E0B-8847775E6E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3488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64CD2A-67D0-4672-AB4A-015A69AB5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D8D7CFD-09A9-4D75-A54E-9D93B2D51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D7FB-7F58-417F-BA6F-3B42A27A227F}" type="datetimeFigureOut">
              <a:rPr lang="fr-FR" smtClean="0"/>
              <a:t>24/05/2024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980874F-2305-4B97-A47B-BC111F29F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689FABB-10F5-4C20-B893-31CD7BA48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ED50F-8381-4625-8E0B-8847775E6E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823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CEF982A-A29C-40CD-A138-360F55C70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D7FB-7F58-417F-BA6F-3B42A27A227F}" type="datetimeFigureOut">
              <a:rPr lang="fr-FR" smtClean="0"/>
              <a:t>24/05/2024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E22F85E-0B6A-4B1A-B668-032093858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D0E6361-DACC-41BE-A270-6AE58D476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ED50F-8381-4625-8E0B-8847775E6E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5893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DB0369-A786-4572-B8CB-9FD26EBB8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2D75E04-6BE0-4D41-B440-F7EE0E496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64A7BEC-2E15-448F-8357-06C4E80AE0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DB4A6C5-EDCE-46F4-9989-DBBC95669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D7FB-7F58-417F-BA6F-3B42A27A227F}" type="datetimeFigureOut">
              <a:rPr lang="fr-FR" smtClean="0"/>
              <a:t>24/05/2024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B576F0-2CFA-4610-8579-A34F8DB95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F9D0BA9-EDE9-45BD-9814-1950063C7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ED50F-8381-4625-8E0B-8847775E6E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983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4F454C-24E1-4120-B965-68A287BBA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FA6289A-208A-4132-8B5E-D9B02ECC7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F526415-A81B-402C-A3F0-99C7320EED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436C1DA-F003-4310-B1C8-9DE6CB802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CD7FB-7F58-417F-BA6F-3B42A27A227F}" type="datetimeFigureOut">
              <a:rPr lang="fr-FR" smtClean="0"/>
              <a:t>24/05/2024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933B09-2238-4C50-B0FF-BE8DE6701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C18D570-F067-4228-96C7-0484DEE8C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ED50F-8381-4625-8E0B-8847775E6E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2341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8BAED47-D86F-46A9-A48A-A669B6B27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78726FD-27FB-4672-A122-888E53D644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1F06E56-F04C-4BE3-9894-663A4252D1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CD7FB-7F58-417F-BA6F-3B42A27A227F}" type="datetimeFigureOut">
              <a:rPr lang="fr-FR" smtClean="0"/>
              <a:t>24/05/2024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3C0A83-5C06-4BC3-B0B3-03D6468894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6590214-D730-41F2-B023-9AFD145466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ED50F-8381-4625-8E0B-8847775E6E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527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02C682-B36F-446E-BB63-06C36E761D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8000" b="1" dirty="0">
                <a:solidFill>
                  <a:srgbClr val="FF6600"/>
                </a:solidFill>
                <a:latin typeface="+mn-lt"/>
              </a:rPr>
              <a:t>UTR CFDT Métropole Lilloise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BB57B28-65B5-4AEB-AC25-407C276EB6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87568"/>
            <a:ext cx="9144000" cy="2334936"/>
          </a:xfrm>
        </p:spPr>
        <p:txBody>
          <a:bodyPr>
            <a:normAutofit fontScale="85000" lnSpcReduction="20000"/>
          </a:bodyPr>
          <a:lstStyle/>
          <a:p>
            <a:r>
              <a:rPr lang="fr-FR" sz="4200" b="1" dirty="0">
                <a:solidFill>
                  <a:srgbClr val="292929"/>
                </a:solidFill>
              </a:rPr>
              <a:t>Comptes 2023</a:t>
            </a:r>
            <a:endParaRPr lang="fr-FR" sz="3600" b="1" dirty="0">
              <a:solidFill>
                <a:srgbClr val="292929"/>
              </a:solidFill>
            </a:endParaRPr>
          </a:p>
          <a:p>
            <a:r>
              <a:rPr lang="fr-FR" sz="3600" b="1" dirty="0">
                <a:solidFill>
                  <a:srgbClr val="292929"/>
                </a:solidFill>
              </a:rPr>
              <a:t>approbation des comptes</a:t>
            </a:r>
          </a:p>
          <a:p>
            <a:r>
              <a:rPr lang="fr-FR" sz="3600" b="1" dirty="0">
                <a:solidFill>
                  <a:srgbClr val="292929"/>
                </a:solidFill>
              </a:rPr>
              <a:t>-</a:t>
            </a:r>
          </a:p>
          <a:p>
            <a:r>
              <a:rPr lang="fr-FR" sz="3600" b="1" dirty="0">
                <a:solidFill>
                  <a:srgbClr val="292929"/>
                </a:solidFill>
              </a:rPr>
              <a:t>Conseil 4 juin 2024</a:t>
            </a:r>
          </a:p>
          <a:p>
            <a:r>
              <a:rPr lang="fr-FR" sz="3600" b="1" dirty="0">
                <a:solidFill>
                  <a:srgbClr val="292929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468356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C21776-FF3B-4FC6-A812-8188EF00E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FF6600"/>
                </a:solidFill>
              </a:rPr>
              <a:t>Produits </a:t>
            </a:r>
            <a:br>
              <a:rPr lang="fr-FR" b="1" dirty="0">
                <a:solidFill>
                  <a:srgbClr val="FF6600"/>
                </a:solidFill>
              </a:rPr>
            </a:br>
            <a:r>
              <a:rPr lang="fr-FR" b="1" dirty="0">
                <a:solidFill>
                  <a:srgbClr val="FF6600"/>
                </a:solidFill>
              </a:rPr>
              <a:t>détaillés</a:t>
            </a:r>
            <a:endParaRPr lang="fr-FR" dirty="0"/>
          </a:p>
        </p:txBody>
      </p:sp>
      <p:graphicFrame>
        <p:nvGraphicFramePr>
          <p:cNvPr id="3" name="Graphique 2">
            <a:extLst>
              <a:ext uri="{FF2B5EF4-FFF2-40B4-BE49-F238E27FC236}">
                <a16:creationId xmlns:a16="http://schemas.microsoft.com/office/drawing/2014/main" id="{38C15CCF-EBE7-0DEB-AD9D-B7C7124BD4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3435933"/>
              </p:ext>
            </p:extLst>
          </p:nvPr>
        </p:nvGraphicFramePr>
        <p:xfrm>
          <a:off x="838199" y="438150"/>
          <a:ext cx="10715625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C47762AD-461E-95B7-32F4-1B1784EDC9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4563487"/>
              </p:ext>
            </p:extLst>
          </p:nvPr>
        </p:nvGraphicFramePr>
        <p:xfrm>
          <a:off x="838197" y="438150"/>
          <a:ext cx="9574765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0533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ED22FD-F534-4194-92AE-58467F0B7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5400" b="1" dirty="0">
                <a:solidFill>
                  <a:srgbClr val="FF6600"/>
                </a:solidFill>
              </a:rPr>
              <a:t>Et pour terminer il reste à …</a:t>
            </a:r>
            <a:endParaRPr lang="fr-FR" sz="54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721B37-88E1-4FBA-BA67-07FC2C2BE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fr-FR" sz="6000" dirty="0"/>
              <a:t>Approuver ces comptes ;</a:t>
            </a:r>
          </a:p>
          <a:p>
            <a:pPr>
              <a:buFontTx/>
              <a:buChar char="-"/>
            </a:pPr>
            <a:r>
              <a:rPr lang="fr-FR" sz="6000" dirty="0"/>
              <a:t>Affecter le résultat ;</a:t>
            </a:r>
          </a:p>
          <a:p>
            <a:pPr marL="0" indent="0">
              <a:buNone/>
            </a:pPr>
            <a:r>
              <a:rPr lang="fr-FR" sz="6000" dirty="0"/>
              <a:t>- Publier les comptes.</a:t>
            </a:r>
          </a:p>
        </p:txBody>
      </p:sp>
    </p:spTree>
    <p:extLst>
      <p:ext uri="{BB962C8B-B14F-4D97-AF65-F5344CB8AC3E}">
        <p14:creationId xmlns:p14="http://schemas.microsoft.com/office/powerpoint/2010/main" val="4014198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4FFB2986-6EEB-4F0E-B2AA-7DF2615A1CAC}"/>
              </a:ext>
            </a:extLst>
          </p:cNvPr>
          <p:cNvSpPr txBox="1">
            <a:spLocks/>
          </p:cNvSpPr>
          <p:nvPr/>
        </p:nvSpPr>
        <p:spPr>
          <a:xfrm>
            <a:off x="838200" y="184806"/>
            <a:ext cx="10515600" cy="8322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fr-FR" sz="4000" b="1" kern="1200" dirty="0">
                <a:solidFill>
                  <a:srgbClr val="FF6600"/>
                </a:solidFill>
                <a:latin typeface="+mj-lt"/>
                <a:ea typeface="+mj-ea"/>
                <a:cs typeface="+mj-cs"/>
              </a:rPr>
              <a:t>Évolution du nombre des cotisations 2023/2022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06D2F5B4-58D9-A4C1-9A82-6CC68D2D3C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178057"/>
              </p:ext>
            </p:extLst>
          </p:nvPr>
        </p:nvGraphicFramePr>
        <p:xfrm>
          <a:off x="1045029" y="1017038"/>
          <a:ext cx="9111760" cy="5143639"/>
        </p:xfrm>
        <a:graphic>
          <a:graphicData uri="http://schemas.openxmlformats.org/drawingml/2006/table">
            <a:tbl>
              <a:tblPr/>
              <a:tblGrid>
                <a:gridCol w="2277940">
                  <a:extLst>
                    <a:ext uri="{9D8B030D-6E8A-4147-A177-3AD203B41FA5}">
                      <a16:colId xmlns:a16="http://schemas.microsoft.com/office/drawing/2014/main" val="3793699873"/>
                    </a:ext>
                  </a:extLst>
                </a:gridCol>
                <a:gridCol w="2277940">
                  <a:extLst>
                    <a:ext uri="{9D8B030D-6E8A-4147-A177-3AD203B41FA5}">
                      <a16:colId xmlns:a16="http://schemas.microsoft.com/office/drawing/2014/main" val="1911534140"/>
                    </a:ext>
                  </a:extLst>
                </a:gridCol>
                <a:gridCol w="2277940">
                  <a:extLst>
                    <a:ext uri="{9D8B030D-6E8A-4147-A177-3AD203B41FA5}">
                      <a16:colId xmlns:a16="http://schemas.microsoft.com/office/drawing/2014/main" val="3121491586"/>
                    </a:ext>
                  </a:extLst>
                </a:gridCol>
                <a:gridCol w="2277940">
                  <a:extLst>
                    <a:ext uri="{9D8B030D-6E8A-4147-A177-3AD203B41FA5}">
                      <a16:colId xmlns:a16="http://schemas.microsoft.com/office/drawing/2014/main" val="2677227040"/>
                    </a:ext>
                  </a:extLst>
                </a:gridCol>
              </a:tblGrid>
              <a:tr h="409871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SECTIONS</a:t>
                      </a:r>
                      <a:endParaRPr lang="fr-FR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27" marR="6327" marT="632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Cot 2022</a:t>
                      </a:r>
                      <a:endParaRPr lang="fr-FR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27" marR="6327" marT="63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Cot 2023</a:t>
                      </a:r>
                      <a:endParaRPr lang="fr-FR" sz="1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27" marR="6327" marT="63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100" b="1" i="0" u="none" strike="sng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évolution </a:t>
                      </a:r>
                      <a:endParaRPr lang="fr-FR" sz="1500" b="0" i="0" u="none" strike="sng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27" marR="6327" marT="632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2958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FCE</a:t>
                      </a:r>
                      <a:endParaRPr lang="fr-F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27" marR="6327" marT="632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740</a:t>
                      </a:r>
                      <a:endParaRPr lang="fr-F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27" marR="6327" marT="63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747</a:t>
                      </a:r>
                    </a:p>
                  </a:txBody>
                  <a:tcPr marL="6327" marR="6327" marT="63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0,95%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5252534"/>
                  </a:ext>
                </a:extLst>
              </a:tr>
              <a:tr h="395181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FGTE</a:t>
                      </a:r>
                      <a:endParaRPr lang="fr-F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27" marR="6327" marT="632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354</a:t>
                      </a:r>
                      <a:endParaRPr lang="fr-F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27" marR="6327" marT="63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334</a:t>
                      </a:r>
                    </a:p>
                  </a:txBody>
                  <a:tcPr marL="6327" marR="6327" marT="63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1" i="1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-5,65%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674720"/>
                  </a:ext>
                </a:extLst>
              </a:tr>
              <a:tr h="395181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METAUX</a:t>
                      </a:r>
                      <a:endParaRPr lang="fr-F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27" marR="6327" marT="632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867</a:t>
                      </a:r>
                      <a:endParaRPr lang="fr-F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27" marR="6327" marT="63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778</a:t>
                      </a:r>
                    </a:p>
                  </a:txBody>
                  <a:tcPr marL="6327" marR="6327" marT="63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1" i="1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-10,27%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040298"/>
                  </a:ext>
                </a:extLst>
              </a:tr>
              <a:tr h="395181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S3C</a:t>
                      </a:r>
                      <a:endParaRPr lang="fr-F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27" marR="6327" marT="632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847</a:t>
                      </a:r>
                      <a:endParaRPr lang="fr-F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27" marR="6327" marT="63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847</a:t>
                      </a:r>
                    </a:p>
                  </a:txBody>
                  <a:tcPr marL="6327" marR="6327" marT="63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1" i="1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0,00%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856343"/>
                  </a:ext>
                </a:extLst>
              </a:tr>
              <a:tr h="395181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SEP</a:t>
                      </a:r>
                      <a:endParaRPr lang="fr-F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27" marR="6327" marT="632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809</a:t>
                      </a:r>
                      <a:endParaRPr lang="fr-F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27" marR="6327" marT="63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767</a:t>
                      </a:r>
                    </a:p>
                  </a:txBody>
                  <a:tcPr marL="6327" marR="6327" marT="63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1" i="1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-5,19%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3457567"/>
                  </a:ext>
                </a:extLst>
              </a:tr>
              <a:tr h="395181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SGEN</a:t>
                      </a:r>
                      <a:endParaRPr lang="fr-F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27" marR="6327" marT="632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1479</a:t>
                      </a:r>
                      <a:endParaRPr lang="fr-F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27" marR="6327" marT="63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1471</a:t>
                      </a:r>
                    </a:p>
                  </a:txBody>
                  <a:tcPr marL="6327" marR="6327" marT="63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1" i="1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-0,54%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712787"/>
                  </a:ext>
                </a:extLst>
              </a:tr>
              <a:tr h="395181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ULR ARM</a:t>
                      </a:r>
                      <a:endParaRPr lang="fr-F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27" marR="6327" marT="632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619</a:t>
                      </a:r>
                      <a:endParaRPr lang="fr-F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27" marR="6327" marT="63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567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1" i="1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-8,40%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7511894"/>
                  </a:ext>
                </a:extLst>
              </a:tr>
              <a:tr h="395181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ULR LILLE</a:t>
                      </a:r>
                      <a:endParaRPr lang="fr-F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27" marR="6327" marT="632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2516</a:t>
                      </a:r>
                      <a:endParaRPr lang="fr-F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27" marR="6327" marT="63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2592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1" i="1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3,02%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3718"/>
                  </a:ext>
                </a:extLst>
              </a:tr>
              <a:tr h="395181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ULR Rx</a:t>
                      </a:r>
                      <a:endParaRPr lang="fr-F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27" marR="6327" marT="632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922</a:t>
                      </a:r>
                      <a:endParaRPr lang="fr-F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27" marR="6327" marT="63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893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1" i="1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-3,15%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2680866"/>
                  </a:ext>
                </a:extLst>
              </a:tr>
              <a:tr h="395181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ULR Tg</a:t>
                      </a:r>
                      <a:endParaRPr lang="fr-F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27" marR="6327" marT="632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716</a:t>
                      </a:r>
                      <a:endParaRPr lang="fr-F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27" marR="6327" marT="63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707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1" i="1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-1,26%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936690"/>
                  </a:ext>
                </a:extLst>
              </a:tr>
              <a:tr h="395181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ULR VdLYS</a:t>
                      </a:r>
                      <a:endParaRPr lang="fr-F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27" marR="6327" marT="632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336</a:t>
                      </a:r>
                      <a:endParaRPr lang="fr-F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27" marR="6327" marT="63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344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r-FR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2,38%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1234867"/>
                  </a:ext>
                </a:extLst>
              </a:tr>
              <a:tr h="409871">
                <a:tc>
                  <a:txBody>
                    <a:bodyPr/>
                    <a:lstStyle/>
                    <a:p>
                      <a:pPr algn="l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TOTAL UTR</a:t>
                      </a:r>
                      <a:endParaRPr lang="fr-F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27" marR="6327" marT="632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10205</a:t>
                      </a:r>
                      <a:endParaRPr lang="fr-F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27" marR="6327" marT="632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24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C6E0B4"/>
                          </a:highlight>
                          <a:latin typeface="Calibri Light" panose="020F0302020204030204" pitchFamily="34" charset="0"/>
                        </a:rPr>
                        <a:t>10047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-1,55%</a:t>
                      </a:r>
                      <a:endParaRPr lang="fr-FR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27" marR="6327" marT="632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242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01849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0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2E69213-0165-4E1D-A42D-4630CED03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rgbClr val="FFFFFF"/>
                </a:solidFill>
              </a:rPr>
              <a:t>Réalisé pour 2024 au 22/5/24</a:t>
            </a:r>
            <a:endParaRPr lang="fr-FR" dirty="0">
              <a:solidFill>
                <a:srgbClr val="FFFFFF"/>
              </a:solidFill>
            </a:endParaRPr>
          </a:p>
        </p:txBody>
      </p:sp>
      <p:sp>
        <p:nvSpPr>
          <p:cNvPr id="17" name="Arc 12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E1CDF2E-B6E6-45DA-8130-31A2B70A6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fr-FR" dirty="0"/>
              <a:t>Nous avons dépensé 22112 € sur les 38698 € prévus soit 57,14%. Cela peut sembler beaucoup </a:t>
            </a:r>
            <a:r>
              <a:rPr lang="fr-FR"/>
              <a:t>MAIS …</a:t>
            </a:r>
            <a:endParaRPr lang="fr-FR" dirty="0"/>
          </a:p>
          <a:p>
            <a:r>
              <a:rPr lang="fr-FR" dirty="0"/>
              <a:t>Dans cette somme il y a les 5963 € de réserves SEP redistribuées aux ULR et on est donc plutôt à 41%.</a:t>
            </a:r>
          </a:p>
          <a:p>
            <a:r>
              <a:rPr lang="fr-FR" dirty="0"/>
              <a:t>Sur d’autres chapitres tels que Développement (beaucoup de cartes CEZAM), Fonctionnement (le repas du conseil à Halluin, achat armoire/vidéo), dépenses plus importantes ainsi que pour LOISIRS.</a:t>
            </a:r>
          </a:p>
          <a:p>
            <a:pPr marL="0" indent="0">
              <a:buNone/>
            </a:pPr>
            <a:r>
              <a:rPr lang="fr-FR" dirty="0"/>
              <a:t>Sur les recettes nous en sommes aux environs de 42% des cotisations encaissées.</a:t>
            </a:r>
          </a:p>
        </p:txBody>
      </p:sp>
    </p:spTree>
    <p:extLst>
      <p:ext uri="{BB962C8B-B14F-4D97-AF65-F5344CB8AC3E}">
        <p14:creationId xmlns:p14="http://schemas.microsoft.com/office/powerpoint/2010/main" val="669304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44773169-D936-470C-BC0D-329087EBCD7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704"/>
          <a:stretch/>
        </p:blipFill>
        <p:spPr>
          <a:xfrm>
            <a:off x="2939167" y="172279"/>
            <a:ext cx="4959129" cy="124342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A56BCCA-EDDF-476A-904C-C58AD35F3E94}"/>
              </a:ext>
            </a:extLst>
          </p:cNvPr>
          <p:cNvSpPr/>
          <p:nvPr/>
        </p:nvSpPr>
        <p:spPr>
          <a:xfrm>
            <a:off x="768626" y="1664276"/>
            <a:ext cx="10654748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sz="2400" b="1" u="sng" dirty="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Petit rappel</a:t>
            </a:r>
            <a:r>
              <a:rPr lang="fr-FR" sz="2400" b="1" dirty="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: c’est en référence à la loi 2008-789 du 20 aout 2008 portant sur la rénovation de la démocratie sociale</a:t>
            </a:r>
            <a:r>
              <a:rPr lang="fr-FR" sz="2400" b="1" baseline="30000" dirty="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fr-FR" sz="2400" b="1" dirty="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que notre UTR</a:t>
            </a:r>
            <a:r>
              <a:rPr lang="fr-FR" sz="2400" b="1" baseline="30000" dirty="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fr-FR" sz="2400" b="1" dirty="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: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Georgia" panose="02040502050405020303" pitchFamily="18" charset="0"/>
              <a:buChar char="-"/>
            </a:pPr>
            <a:r>
              <a:rPr lang="fr-FR" sz="2400" b="1" dirty="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Tient des comptes annuels ;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Georgia" panose="02040502050405020303" pitchFamily="18" charset="0"/>
              <a:buChar char="-"/>
            </a:pPr>
            <a:r>
              <a:rPr lang="fr-FR" sz="2400" b="1" dirty="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Fait arrêter ces comptes par son bureau et les approuver par son conseil :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Georgia" panose="02040502050405020303" pitchFamily="18" charset="0"/>
              <a:buChar char="-"/>
            </a:pPr>
            <a:r>
              <a:rPr lang="fr-FR" sz="2400" b="1" dirty="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Les publie en ligne.</a:t>
            </a:r>
          </a:p>
          <a:p>
            <a:pPr>
              <a:spcAft>
                <a:spcPts val="0"/>
              </a:spcAft>
            </a:pP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 qui est arrêté, approuvé et publié est constitué d’un compte de résultats, d’un bilan et d’une annexe comportant des informations obligatoires mais donnant peu d’informations sur l’activité précise de l’organisation.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spcAft>
                <a:spcPts val="0"/>
              </a:spcAft>
            </a:pP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Nous appliquons en fait des dispositions s’adressant aux syndicats de salariés.</a:t>
            </a:r>
          </a:p>
          <a:p>
            <a:pPr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Conformément à ses statuts modifiés lors de son congrès du 23 mars 2017.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386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F726ABBD-F936-7BB7-265B-DF0CD60E75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4831" y="545327"/>
            <a:ext cx="10074539" cy="5968327"/>
          </a:xfrm>
          <a:prstGeom prst="rect">
            <a:avLst/>
          </a:prstGeom>
        </p:spPr>
      </p:pic>
      <p:sp>
        <p:nvSpPr>
          <p:cNvPr id="3" name="Organigramme : Alternative 2">
            <a:extLst>
              <a:ext uri="{FF2B5EF4-FFF2-40B4-BE49-F238E27FC236}">
                <a16:creationId xmlns:a16="http://schemas.microsoft.com/office/drawing/2014/main" id="{4E006F8F-F899-49CA-94E4-05448553D52D}"/>
              </a:ext>
            </a:extLst>
          </p:cNvPr>
          <p:cNvSpPr/>
          <p:nvPr/>
        </p:nvSpPr>
        <p:spPr>
          <a:xfrm>
            <a:off x="1162098" y="5896620"/>
            <a:ext cx="4331357" cy="669471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Organigramme : Alternative 4">
            <a:extLst>
              <a:ext uri="{FF2B5EF4-FFF2-40B4-BE49-F238E27FC236}">
                <a16:creationId xmlns:a16="http://schemas.microsoft.com/office/drawing/2014/main" id="{73441A12-0648-4F0C-A2F3-6136326015A7}"/>
              </a:ext>
            </a:extLst>
          </p:cNvPr>
          <p:cNvSpPr/>
          <p:nvPr/>
        </p:nvSpPr>
        <p:spPr>
          <a:xfrm>
            <a:off x="9390580" y="5977936"/>
            <a:ext cx="1046921" cy="506840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20624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6674D370-5CFA-D6B4-54B0-56E995BB6C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0890" y="1639546"/>
            <a:ext cx="8761445" cy="4924069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7577E584-F62B-4F63-A104-08C5EA68A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25995"/>
          </a:xfrm>
        </p:spPr>
        <p:txBody>
          <a:bodyPr>
            <a:normAutofit fontScale="90000"/>
          </a:bodyPr>
          <a:lstStyle/>
          <a:p>
            <a:r>
              <a:rPr lang="fr-FR" sz="6000" b="1" dirty="0">
                <a:solidFill>
                  <a:srgbClr val="FF6600"/>
                </a:solidFill>
              </a:rPr>
              <a:t>Charges</a:t>
            </a:r>
            <a:r>
              <a:rPr lang="fr-FR" sz="5400" b="1" dirty="0">
                <a:solidFill>
                  <a:srgbClr val="FF6600"/>
                </a:solidFill>
              </a:rPr>
              <a:t> </a:t>
            </a:r>
            <a:r>
              <a:rPr lang="fr-FR" b="1" dirty="0">
                <a:solidFill>
                  <a:srgbClr val="FF6600"/>
                </a:solidFill>
              </a:rPr>
              <a:t>(dépenses)</a:t>
            </a:r>
            <a:br>
              <a:rPr lang="fr-FR" b="1" dirty="0">
                <a:solidFill>
                  <a:srgbClr val="FF6600"/>
                </a:solidFill>
              </a:rPr>
            </a:br>
            <a:r>
              <a:rPr lang="fr-FR" b="1" dirty="0">
                <a:solidFill>
                  <a:srgbClr val="FF6600"/>
                </a:solidFill>
              </a:rPr>
              <a:t>                                                   </a:t>
            </a:r>
            <a:r>
              <a:rPr lang="fr-FR" sz="2700" u="sng" dirty="0">
                <a:solidFill>
                  <a:srgbClr val="292929"/>
                </a:solidFill>
              </a:rPr>
              <a:t>surtout ristournes aux sections ULR </a:t>
            </a:r>
            <a:endParaRPr lang="fr-FR" sz="5400" u="sng" dirty="0">
              <a:solidFill>
                <a:srgbClr val="292929"/>
              </a:solidFill>
            </a:endParaRPr>
          </a:p>
        </p:txBody>
      </p:sp>
      <p:sp>
        <p:nvSpPr>
          <p:cNvPr id="8" name="Organigramme : Alternative 7">
            <a:extLst>
              <a:ext uri="{FF2B5EF4-FFF2-40B4-BE49-F238E27FC236}">
                <a16:creationId xmlns:a16="http://schemas.microsoft.com/office/drawing/2014/main" id="{74DC9641-4D8E-444D-93C9-6446EA7E0635}"/>
              </a:ext>
            </a:extLst>
          </p:cNvPr>
          <p:cNvSpPr/>
          <p:nvPr/>
        </p:nvSpPr>
        <p:spPr>
          <a:xfrm>
            <a:off x="6803425" y="3429001"/>
            <a:ext cx="1696074" cy="347964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Organigramme : Alternative 4">
            <a:extLst>
              <a:ext uri="{FF2B5EF4-FFF2-40B4-BE49-F238E27FC236}">
                <a16:creationId xmlns:a16="http://schemas.microsoft.com/office/drawing/2014/main" id="{CC0D3083-A682-4A69-8CB4-A1DACD890740}"/>
              </a:ext>
            </a:extLst>
          </p:cNvPr>
          <p:cNvSpPr/>
          <p:nvPr/>
        </p:nvSpPr>
        <p:spPr>
          <a:xfrm>
            <a:off x="6803426" y="1985804"/>
            <a:ext cx="1696074" cy="347963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86A5A393-A0D6-4B62-A4D1-B97A77455CD8}"/>
              </a:ext>
            </a:extLst>
          </p:cNvPr>
          <p:cNvCxnSpPr>
            <a:cxnSpLocks/>
            <a:endCxn id="8" idx="3"/>
          </p:cNvCxnSpPr>
          <p:nvPr/>
        </p:nvCxnSpPr>
        <p:spPr>
          <a:xfrm flipH="1">
            <a:off x="8499499" y="1639546"/>
            <a:ext cx="1360118" cy="1963437"/>
          </a:xfrm>
          <a:prstGeom prst="straightConnector1">
            <a:avLst/>
          </a:prstGeom>
          <a:ln>
            <a:solidFill>
              <a:srgbClr val="29292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3587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7C157847-DDD0-72D5-05B1-F360D39653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7625" y="1751904"/>
            <a:ext cx="8537510" cy="4757798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03CC147D-E9EA-4901-B6A6-A0E060203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69487" cy="1325563"/>
          </a:xfrm>
        </p:spPr>
        <p:txBody>
          <a:bodyPr>
            <a:normAutofit/>
          </a:bodyPr>
          <a:lstStyle/>
          <a:p>
            <a:r>
              <a:rPr lang="fr-FR" sz="6000" b="1" dirty="0">
                <a:solidFill>
                  <a:srgbClr val="FF6600"/>
                </a:solidFill>
              </a:rPr>
              <a:t>Produits</a:t>
            </a:r>
            <a:r>
              <a:rPr lang="fr-FR" sz="5400" b="1" dirty="0">
                <a:solidFill>
                  <a:srgbClr val="FF6600"/>
                </a:solidFill>
              </a:rPr>
              <a:t> </a:t>
            </a:r>
            <a:r>
              <a:rPr lang="fr-FR" b="1" dirty="0">
                <a:solidFill>
                  <a:srgbClr val="FF6600"/>
                </a:solidFill>
              </a:rPr>
              <a:t>(recettes)</a:t>
            </a:r>
            <a:br>
              <a:rPr lang="fr-FR" b="1" dirty="0">
                <a:solidFill>
                  <a:srgbClr val="FF6600"/>
                </a:solidFill>
              </a:rPr>
            </a:br>
            <a:r>
              <a:rPr lang="fr-FR" sz="2400" b="1" u="sng" dirty="0">
                <a:solidFill>
                  <a:srgbClr val="292929"/>
                </a:solidFill>
              </a:rPr>
              <a:t>S</a:t>
            </a:r>
            <a:r>
              <a:rPr lang="fr-FR" sz="2400" u="sng" dirty="0">
                <a:solidFill>
                  <a:srgbClr val="292929"/>
                </a:solidFill>
              </a:rPr>
              <a:t>urtout RBRST CNAS, UCR, CFDT (voir note)….… et recettes sortie UTR</a:t>
            </a:r>
            <a:endParaRPr lang="fr-FR" sz="2400" u="sng" dirty="0"/>
          </a:p>
        </p:txBody>
      </p:sp>
      <p:sp>
        <p:nvSpPr>
          <p:cNvPr id="8" name="Organigramme : Alternative 7">
            <a:extLst>
              <a:ext uri="{FF2B5EF4-FFF2-40B4-BE49-F238E27FC236}">
                <a16:creationId xmlns:a16="http://schemas.microsoft.com/office/drawing/2014/main" id="{15E29C9C-C716-40DD-899D-7A7D01303FDA}"/>
              </a:ext>
            </a:extLst>
          </p:cNvPr>
          <p:cNvSpPr/>
          <p:nvPr/>
        </p:nvSpPr>
        <p:spPr>
          <a:xfrm>
            <a:off x="6851374" y="2829781"/>
            <a:ext cx="1696074" cy="297479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EDCD5B53-1E1E-4C29-826D-A696FAE8FF41}"/>
              </a:ext>
            </a:extLst>
          </p:cNvPr>
          <p:cNvCxnSpPr>
            <a:cxnSpLocks/>
          </p:cNvCxnSpPr>
          <p:nvPr/>
        </p:nvCxnSpPr>
        <p:spPr>
          <a:xfrm>
            <a:off x="6322942" y="1504218"/>
            <a:ext cx="536713" cy="1325563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Organigramme : Alternative 5">
            <a:extLst>
              <a:ext uri="{FF2B5EF4-FFF2-40B4-BE49-F238E27FC236}">
                <a16:creationId xmlns:a16="http://schemas.microsoft.com/office/drawing/2014/main" id="{DBCE3918-5131-63F5-15E6-234F2550545F}"/>
              </a:ext>
            </a:extLst>
          </p:cNvPr>
          <p:cNvSpPr/>
          <p:nvPr/>
        </p:nvSpPr>
        <p:spPr>
          <a:xfrm>
            <a:off x="6518310" y="4458304"/>
            <a:ext cx="1696074" cy="297479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29394CD9-2555-B4E8-5A8A-FC8CB064ECDE}"/>
              </a:ext>
            </a:extLst>
          </p:cNvPr>
          <p:cNvCxnSpPr>
            <a:cxnSpLocks/>
          </p:cNvCxnSpPr>
          <p:nvPr/>
        </p:nvCxnSpPr>
        <p:spPr>
          <a:xfrm flipH="1">
            <a:off x="8214384" y="1576873"/>
            <a:ext cx="528400" cy="2881431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0903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6BC77CDB-F3AB-448C-8E91-A80F2673269F}"/>
              </a:ext>
            </a:extLst>
          </p:cNvPr>
          <p:cNvSpPr txBox="1">
            <a:spLocks/>
          </p:cNvSpPr>
          <p:nvPr/>
        </p:nvSpPr>
        <p:spPr>
          <a:xfrm>
            <a:off x="482888" y="5333730"/>
            <a:ext cx="5613112" cy="1458956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0700" b="1" dirty="0">
                <a:solidFill>
                  <a:srgbClr val="FF6600"/>
                </a:solidFill>
              </a:rPr>
              <a:t>BILAN 2023 </a:t>
            </a:r>
            <a:r>
              <a:rPr lang="fr-FR" sz="7200" b="1" dirty="0"/>
              <a:t>Comptes de régularisation = charges (122 €=cotisation DESTINATION PARTAGE) ou produits (5963 €=solde SSR SEP) constatés d’avance.</a:t>
            </a:r>
            <a:r>
              <a:rPr lang="fr-FR" sz="7200" b="1" dirty="0">
                <a:solidFill>
                  <a:srgbClr val="FF0000"/>
                </a:solidFill>
              </a:rPr>
              <a:t> </a:t>
            </a:r>
            <a:r>
              <a:rPr lang="fr-FR" sz="7200" b="1" dirty="0"/>
              <a:t>Les créances sont des cotisations 2023 perçues en retard. Les dettes surtout des factures 2023 réglées en 2024.</a:t>
            </a:r>
            <a:br>
              <a:rPr lang="fr-FR" sz="7100" b="1" dirty="0"/>
            </a:br>
            <a:r>
              <a:rPr lang="fr-FR" sz="2900" b="1" dirty="0"/>
              <a:t>             </a:t>
            </a:r>
            <a:endParaRPr lang="fr-FR" sz="2900" u="sng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AC65A40C-B33E-B440-B27E-9AC9ED3F53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888" y="447673"/>
            <a:ext cx="11174199" cy="4886057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D034F542-8EC3-5334-D161-D2499DA663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9248" y="5333730"/>
            <a:ext cx="5487498" cy="1076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555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17924531-AFCC-F79F-B527-7D771FCF16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210" y="1974574"/>
            <a:ext cx="11067383" cy="4333485"/>
          </a:xfrm>
          <a:prstGeom prst="rect">
            <a:avLst/>
          </a:prstGeom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096D63CC-FB77-4E4E-8CC5-1DCBE9A05171}"/>
              </a:ext>
            </a:extLst>
          </p:cNvPr>
          <p:cNvSpPr txBox="1">
            <a:spLocks/>
          </p:cNvSpPr>
          <p:nvPr/>
        </p:nvSpPr>
        <p:spPr>
          <a:xfrm>
            <a:off x="682389" y="365125"/>
            <a:ext cx="11250204" cy="16094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6000" b="1" dirty="0">
                <a:solidFill>
                  <a:srgbClr val="FF6600"/>
                </a:solidFill>
              </a:rPr>
              <a:t>BILAN</a:t>
            </a:r>
            <a:r>
              <a:rPr lang="fr-FR" sz="5400" b="1" dirty="0">
                <a:solidFill>
                  <a:srgbClr val="FF6600"/>
                </a:solidFill>
              </a:rPr>
              <a:t> </a:t>
            </a:r>
            <a:r>
              <a:rPr lang="fr-FR" b="1" dirty="0">
                <a:solidFill>
                  <a:srgbClr val="FF6600"/>
                </a:solidFill>
              </a:rPr>
              <a:t>le passif</a:t>
            </a:r>
            <a:br>
              <a:rPr lang="fr-FR" b="1" dirty="0">
                <a:solidFill>
                  <a:srgbClr val="FF6600"/>
                </a:solidFill>
              </a:rPr>
            </a:br>
            <a:r>
              <a:rPr lang="fr-FR" sz="2300" u="sng" dirty="0">
                <a:solidFill>
                  <a:srgbClr val="292929"/>
                </a:solidFill>
              </a:rPr>
              <a:t>réserves au 31/12/2023, elles représentent environ un an de fonctionnement (en temps normal)</a:t>
            </a:r>
          </a:p>
        </p:txBody>
      </p: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C91CBA0D-CA66-4543-9D68-D9ADCACF0BCF}"/>
              </a:ext>
            </a:extLst>
          </p:cNvPr>
          <p:cNvCxnSpPr>
            <a:cxnSpLocks/>
          </p:cNvCxnSpPr>
          <p:nvPr/>
        </p:nvCxnSpPr>
        <p:spPr>
          <a:xfrm>
            <a:off x="7752522" y="1497496"/>
            <a:ext cx="940904" cy="42877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Organigramme : Alternative 3">
            <a:extLst>
              <a:ext uri="{FF2B5EF4-FFF2-40B4-BE49-F238E27FC236}">
                <a16:creationId xmlns:a16="http://schemas.microsoft.com/office/drawing/2014/main" id="{C6D6A443-C435-432D-B07F-83FF70613501}"/>
              </a:ext>
            </a:extLst>
          </p:cNvPr>
          <p:cNvSpPr/>
          <p:nvPr/>
        </p:nvSpPr>
        <p:spPr>
          <a:xfrm>
            <a:off x="8448754" y="4253948"/>
            <a:ext cx="1689159" cy="450836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Organigramme : Alternative 2">
            <a:extLst>
              <a:ext uri="{FF2B5EF4-FFF2-40B4-BE49-F238E27FC236}">
                <a16:creationId xmlns:a16="http://schemas.microsoft.com/office/drawing/2014/main" id="{433BFC74-47A9-45E1-941E-D1B0C2DD6EBF}"/>
              </a:ext>
            </a:extLst>
          </p:cNvPr>
          <p:cNvSpPr/>
          <p:nvPr/>
        </p:nvSpPr>
        <p:spPr>
          <a:xfrm>
            <a:off x="8188008" y="5785200"/>
            <a:ext cx="2095679" cy="549339"/>
          </a:xfrm>
          <a:prstGeom prst="flowChartAlternateProcess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0291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FAE500-9A92-4D8E-BFEB-0AE0DE937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0544"/>
            <a:ext cx="10515600" cy="1066110"/>
          </a:xfrm>
        </p:spPr>
        <p:txBody>
          <a:bodyPr>
            <a:normAutofit fontScale="90000"/>
          </a:bodyPr>
          <a:lstStyle/>
          <a:p>
            <a:r>
              <a:rPr lang="fr-FR" sz="8900" b="1" dirty="0">
                <a:solidFill>
                  <a:srgbClr val="FF6600"/>
                </a:solidFill>
              </a:rPr>
              <a:t>L’ANNEXE </a:t>
            </a:r>
            <a:r>
              <a:rPr lang="fr-FR" sz="2000" b="1" dirty="0">
                <a:solidFill>
                  <a:srgbClr val="FF6600"/>
                </a:solidFill>
              </a:rPr>
              <a:t>reprend des éléments remarquables de l’exercice</a:t>
            </a:r>
            <a:br>
              <a:rPr lang="fr-FR" b="1" dirty="0">
                <a:solidFill>
                  <a:srgbClr val="FF6600"/>
                </a:solidFill>
              </a:rPr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D7F367E-4E82-46CC-BFD2-A20422A80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357" y="1478618"/>
            <a:ext cx="10704443" cy="4749904"/>
          </a:xfrm>
        </p:spPr>
        <p:txBody>
          <a:bodyPr>
            <a:normAutofit/>
          </a:bodyPr>
          <a:lstStyle/>
          <a:p>
            <a:pPr algn="l"/>
            <a:r>
              <a:rPr lang="fr-FR" sz="2000" b="0" i="0" u="none" strike="noStrike" baseline="0" dirty="0">
                <a:latin typeface="Arial" panose="020B0604020202020204" pitchFamily="34" charset="0"/>
              </a:rPr>
              <a:t>l'année 2023 n'a plus du tout été affectée par la pandémie. Si l'exercice est, contrairement aux exercices depuis 2018, déficitaire, cela tient à des dépenses supérieures sur les congrès et surtout à des dons qu'a fait l'UTR aux syndicats de salariés à l'occasion de la contestation de la réforme des retraites ainsi qu'au bénéfice des victimes des catastrophes naturelles au Maroc et en Libye. </a:t>
            </a:r>
          </a:p>
          <a:p>
            <a:pPr algn="l"/>
            <a:r>
              <a:rPr lang="fr-FR" dirty="0"/>
              <a:t>Les ressources : </a:t>
            </a:r>
          </a:p>
          <a:p>
            <a:pPr marL="0" indent="0">
              <a:buNone/>
            </a:pPr>
            <a:r>
              <a:rPr lang="fr-FR" dirty="0"/>
              <a:t>Ce tableau détermine </a:t>
            </a:r>
          </a:p>
          <a:p>
            <a:pPr marL="0" indent="0">
              <a:buNone/>
            </a:pPr>
            <a:r>
              <a:rPr lang="fr-FR" dirty="0"/>
              <a:t>notre situation réelle </a:t>
            </a:r>
          </a:p>
          <a:p>
            <a:pPr marL="0" indent="0">
              <a:buNone/>
            </a:pPr>
            <a:r>
              <a:rPr lang="fr-FR" dirty="0"/>
              <a:t>en termes de ressources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879AF3CA-1C09-3A65-7E68-4A10C69167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636" y="3001360"/>
            <a:ext cx="7781731" cy="2186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324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B8EDD8-2814-4FEE-AA74-4E1B51CFD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697634"/>
            <a:ext cx="10515600" cy="1331153"/>
          </a:xfrm>
        </p:spPr>
        <p:txBody>
          <a:bodyPr>
            <a:normAutofit fontScale="90000"/>
          </a:bodyPr>
          <a:lstStyle/>
          <a:p>
            <a:r>
              <a:rPr lang="fr-FR" sz="6000" b="1" dirty="0">
                <a:solidFill>
                  <a:srgbClr val="FF6600"/>
                </a:solidFill>
              </a:rPr>
              <a:t>Charges </a:t>
            </a:r>
            <a:br>
              <a:rPr lang="fr-FR" sz="6000" b="1" dirty="0">
                <a:solidFill>
                  <a:srgbClr val="FF6600"/>
                </a:solidFill>
              </a:rPr>
            </a:br>
            <a:r>
              <a:rPr lang="fr-FR" sz="6000" b="1" dirty="0">
                <a:solidFill>
                  <a:srgbClr val="FF6600"/>
                </a:solidFill>
              </a:rPr>
              <a:t>détaillées</a:t>
            </a:r>
            <a:br>
              <a:rPr lang="fr-FR" b="1" dirty="0">
                <a:solidFill>
                  <a:srgbClr val="FF6600"/>
                </a:solidFill>
              </a:rPr>
            </a:br>
            <a:r>
              <a:rPr lang="fr-FR" b="1" dirty="0">
                <a:solidFill>
                  <a:srgbClr val="FF6600"/>
                </a:solidFill>
              </a:rPr>
              <a:t>                                                       </a:t>
            </a:r>
            <a:endParaRPr lang="fr-FR" dirty="0"/>
          </a:p>
        </p:txBody>
      </p:sp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303CD8B2-0F3F-D081-D9E2-091B0CF19B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6345576"/>
              </p:ext>
            </p:extLst>
          </p:nvPr>
        </p:nvGraphicFramePr>
        <p:xfrm>
          <a:off x="381000" y="361950"/>
          <a:ext cx="10877550" cy="5981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955202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1269</TotalTime>
  <Words>538</Words>
  <Application>Microsoft Office PowerPoint</Application>
  <PresentationFormat>Grand écran</PresentationFormat>
  <Paragraphs>98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Georgia</vt:lpstr>
      <vt:lpstr>Thème Office</vt:lpstr>
      <vt:lpstr>UTR CFDT Métropole Lilloise </vt:lpstr>
      <vt:lpstr>Présentation PowerPoint</vt:lpstr>
      <vt:lpstr>Présentation PowerPoint</vt:lpstr>
      <vt:lpstr>Charges (dépenses)                                                    surtout ristournes aux sections ULR </vt:lpstr>
      <vt:lpstr>Produits (recettes) Surtout RBRST CNAS, UCR, CFDT (voir note)….… et recettes sortie UTR</vt:lpstr>
      <vt:lpstr>Présentation PowerPoint</vt:lpstr>
      <vt:lpstr>Présentation PowerPoint</vt:lpstr>
      <vt:lpstr>L’ANNEXE reprend des éléments remarquables de l’exercice </vt:lpstr>
      <vt:lpstr>Charges  détaillées                                                        </vt:lpstr>
      <vt:lpstr>Produits  détaillés</vt:lpstr>
      <vt:lpstr>Et pour terminer il reste à …</vt:lpstr>
      <vt:lpstr>Présentation PowerPoint</vt:lpstr>
      <vt:lpstr>Réalisé pour 2024 au 22/5/24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DEVODDERE JACQUES</dc:creator>
  <cp:lastModifiedBy>jacques DEVODDERE</cp:lastModifiedBy>
  <cp:revision>124</cp:revision>
  <dcterms:created xsi:type="dcterms:W3CDTF">2017-10-18T15:46:43Z</dcterms:created>
  <dcterms:modified xsi:type="dcterms:W3CDTF">2024-05-24T13:23:25Z</dcterms:modified>
</cp:coreProperties>
</file>